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6"/>
  </p:notesMasterIdLst>
  <p:sldIdLst>
    <p:sldId id="310" r:id="rId2"/>
    <p:sldId id="311" r:id="rId3"/>
    <p:sldId id="392" r:id="rId4"/>
    <p:sldId id="320" r:id="rId5"/>
    <p:sldId id="321" r:id="rId6"/>
    <p:sldId id="322" r:id="rId7"/>
    <p:sldId id="323" r:id="rId8"/>
    <p:sldId id="325" r:id="rId9"/>
    <p:sldId id="326" r:id="rId10"/>
    <p:sldId id="364" r:id="rId11"/>
    <p:sldId id="363" r:id="rId12"/>
    <p:sldId id="365" r:id="rId13"/>
    <p:sldId id="358" r:id="rId14"/>
    <p:sldId id="324" r:id="rId15"/>
    <p:sldId id="313" r:id="rId16"/>
    <p:sldId id="314" r:id="rId17"/>
    <p:sldId id="315" r:id="rId18"/>
    <p:sldId id="316" r:id="rId19"/>
    <p:sldId id="317" r:id="rId20"/>
    <p:sldId id="318" r:id="rId21"/>
    <p:sldId id="359" r:id="rId22"/>
    <p:sldId id="327" r:id="rId23"/>
    <p:sldId id="328" r:id="rId24"/>
    <p:sldId id="329" r:id="rId25"/>
    <p:sldId id="330" r:id="rId26"/>
    <p:sldId id="331" r:id="rId27"/>
    <p:sldId id="332" r:id="rId28"/>
    <p:sldId id="361" r:id="rId29"/>
    <p:sldId id="333" r:id="rId30"/>
    <p:sldId id="334" r:id="rId31"/>
    <p:sldId id="335" r:id="rId32"/>
    <p:sldId id="336" r:id="rId33"/>
    <p:sldId id="337" r:id="rId34"/>
    <p:sldId id="338" r:id="rId35"/>
    <p:sldId id="360" r:id="rId36"/>
    <p:sldId id="366" r:id="rId37"/>
    <p:sldId id="362" r:id="rId38"/>
    <p:sldId id="312" r:id="rId39"/>
    <p:sldId id="341" r:id="rId40"/>
    <p:sldId id="342" r:id="rId41"/>
    <p:sldId id="343" r:id="rId42"/>
    <p:sldId id="344" r:id="rId43"/>
    <p:sldId id="345" r:id="rId44"/>
    <p:sldId id="346" r:id="rId45"/>
    <p:sldId id="347" r:id="rId46"/>
    <p:sldId id="388" r:id="rId47"/>
    <p:sldId id="349" r:id="rId48"/>
    <p:sldId id="350" r:id="rId49"/>
    <p:sldId id="351" r:id="rId50"/>
    <p:sldId id="339" r:id="rId51"/>
    <p:sldId id="295" r:id="rId52"/>
    <p:sldId id="296" r:id="rId53"/>
    <p:sldId id="297" r:id="rId54"/>
    <p:sldId id="356" r:id="rId55"/>
    <p:sldId id="357" r:id="rId56"/>
    <p:sldId id="305" r:id="rId57"/>
    <p:sldId id="306" r:id="rId58"/>
    <p:sldId id="307" r:id="rId59"/>
    <p:sldId id="309" r:id="rId60"/>
    <p:sldId id="300" r:id="rId61"/>
    <p:sldId id="353" r:id="rId62"/>
    <p:sldId id="354" r:id="rId63"/>
    <p:sldId id="355" r:id="rId64"/>
    <p:sldId id="387" r:id="rId65"/>
    <p:sldId id="367" r:id="rId66"/>
    <p:sldId id="368" r:id="rId67"/>
    <p:sldId id="369" r:id="rId68"/>
    <p:sldId id="370" r:id="rId69"/>
    <p:sldId id="374" r:id="rId70"/>
    <p:sldId id="371" r:id="rId71"/>
    <p:sldId id="372" r:id="rId72"/>
    <p:sldId id="373" r:id="rId73"/>
    <p:sldId id="375" r:id="rId74"/>
    <p:sldId id="376" r:id="rId75"/>
    <p:sldId id="377" r:id="rId76"/>
    <p:sldId id="378" r:id="rId77"/>
    <p:sldId id="383" r:id="rId78"/>
    <p:sldId id="382" r:id="rId79"/>
    <p:sldId id="379" r:id="rId80"/>
    <p:sldId id="380" r:id="rId81"/>
    <p:sldId id="381" r:id="rId82"/>
    <p:sldId id="384" r:id="rId83"/>
    <p:sldId id="386" r:id="rId84"/>
    <p:sldId id="385" r:id="rId85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iel Martinez" initials="DM" lastIdx="0" clrIdx="0">
    <p:extLst>
      <p:ext uri="{19B8F6BF-5375-455C-9EA6-DF929625EA0E}">
        <p15:presenceInfo xmlns:p15="http://schemas.microsoft.com/office/powerpoint/2012/main" userId="7089b9a4792feaa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ECEC"/>
    <a:srgbClr val="D0CECE"/>
    <a:srgbClr val="E06262"/>
    <a:srgbClr val="D7D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75" autoAdjust="0"/>
    <p:restoredTop sz="94016" autoAdjust="0"/>
  </p:normalViewPr>
  <p:slideViewPr>
    <p:cSldViewPr snapToGrid="0">
      <p:cViewPr varScale="1">
        <p:scale>
          <a:sx n="108" d="100"/>
          <a:sy n="108" d="100"/>
        </p:scale>
        <p:origin x="54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commentAuthors" Target="commentAuthor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F45C9B-19F1-46D3-BDC9-69AAA70F5409}" type="datetimeFigureOut">
              <a:rPr lang="es-PE" smtClean="0"/>
              <a:t>30/05/2020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65395-54E8-4EC0-8A24-4937E59690F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22477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39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457663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49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996546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51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7319189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52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221185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53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9318303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60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801361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70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080369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71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540659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72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441319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79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119118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80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47744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40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986481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81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317112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82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221615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84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24473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41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362110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42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31130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43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36219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44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188792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45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512416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47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226259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65395-54E8-4EC0-8A24-4937E59690FD}" type="slidenum">
              <a:rPr lang="es-PE" smtClean="0"/>
              <a:t>48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82477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247D0-D92C-4968-90B7-159D43ED883B}" type="datetimeFigureOut">
              <a:rPr lang="es-PE" smtClean="0"/>
              <a:t>30/05/2020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D30F4-87B2-4BF6-A0E4-7C152EE26C80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04310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247D0-D92C-4968-90B7-159D43ED883B}" type="datetimeFigureOut">
              <a:rPr lang="es-PE" smtClean="0"/>
              <a:t>30/05/2020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D30F4-87B2-4BF6-A0E4-7C152EE26C80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67345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247D0-D92C-4968-90B7-159D43ED883B}" type="datetimeFigureOut">
              <a:rPr lang="es-PE" smtClean="0"/>
              <a:t>30/05/2020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D30F4-87B2-4BF6-A0E4-7C152EE26C80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79958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247D0-D92C-4968-90B7-159D43ED883B}" type="datetimeFigureOut">
              <a:rPr lang="es-PE" smtClean="0"/>
              <a:t>30/05/2020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D30F4-87B2-4BF6-A0E4-7C152EE26C80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59606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247D0-D92C-4968-90B7-159D43ED883B}" type="datetimeFigureOut">
              <a:rPr lang="es-PE" smtClean="0"/>
              <a:t>30/05/2020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D30F4-87B2-4BF6-A0E4-7C152EE26C80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18317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247D0-D92C-4968-90B7-159D43ED883B}" type="datetimeFigureOut">
              <a:rPr lang="es-PE" smtClean="0"/>
              <a:t>30/05/2020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D30F4-87B2-4BF6-A0E4-7C152EE26C80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41700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247D0-D92C-4968-90B7-159D43ED883B}" type="datetimeFigureOut">
              <a:rPr lang="es-PE" smtClean="0"/>
              <a:t>30/05/2020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D30F4-87B2-4BF6-A0E4-7C152EE26C80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48383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247D0-D92C-4968-90B7-159D43ED883B}" type="datetimeFigureOut">
              <a:rPr lang="es-PE" smtClean="0"/>
              <a:t>30/05/2020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D30F4-87B2-4BF6-A0E4-7C152EE26C80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62280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247D0-D92C-4968-90B7-159D43ED883B}" type="datetimeFigureOut">
              <a:rPr lang="es-PE" smtClean="0"/>
              <a:t>30/05/2020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D30F4-87B2-4BF6-A0E4-7C152EE26C80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66749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247D0-D92C-4968-90B7-159D43ED883B}" type="datetimeFigureOut">
              <a:rPr lang="es-PE" smtClean="0"/>
              <a:t>30/05/2020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D30F4-87B2-4BF6-A0E4-7C152EE26C80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55972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247D0-D92C-4968-90B7-159D43ED883B}" type="datetimeFigureOut">
              <a:rPr lang="es-PE" smtClean="0"/>
              <a:t>30/05/2020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D30F4-87B2-4BF6-A0E4-7C152EE26C80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73750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247D0-D92C-4968-90B7-159D43ED883B}" type="datetimeFigureOut">
              <a:rPr lang="es-PE" smtClean="0"/>
              <a:t>30/05/2020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D30F4-87B2-4BF6-A0E4-7C152EE26C80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1763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28.png"/><Relationship Id="rId4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8.png"/><Relationship Id="rId9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microsoft.com/office/2007/relationships/hdphoto" Target="../media/hdphoto5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30.png"/><Relationship Id="rId4" Type="http://schemas.microsoft.com/office/2007/relationships/hdphoto" Target="../media/hdphoto5.wd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28.png"/><Relationship Id="rId4" Type="http://schemas.microsoft.com/office/2007/relationships/hdphoto" Target="../media/hdphoto5.wdp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microsoft.com/office/2007/relationships/hdphoto" Target="../media/hdphoto5.wdp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gif"/><Relationship Id="rId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microsoft.com/office/2007/relationships/hdphoto" Target="../media/hdphoto4.wdp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microsoft.com/office/2007/relationships/hdphoto" Target="../media/hdphoto5.wdp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microsoft.com/office/2007/relationships/hdphoto" Target="../media/hdphoto5.wdp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1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microsoft.com/office/2007/relationships/hdphoto" Target="../media/hdphoto5.wdp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5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5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7.wdp"/><Relationship Id="rId4" Type="http://schemas.openxmlformats.org/officeDocument/2006/relationships/image" Target="../media/image44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microsoft.com/office/2007/relationships/hdphoto" Target="../media/hdphoto5.wdp"/><Relationship Id="rId7" Type="http://schemas.openxmlformats.org/officeDocument/2006/relationships/image" Target="../media/image47.png"/><Relationship Id="rId12" Type="http://schemas.openxmlformats.org/officeDocument/2006/relationships/image" Target="../media/image5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11" Type="http://schemas.openxmlformats.org/officeDocument/2006/relationships/image" Target="../media/image50.png"/><Relationship Id="rId5" Type="http://schemas.microsoft.com/office/2007/relationships/hdphoto" Target="../media/hdphoto8.wdp"/><Relationship Id="rId10" Type="http://schemas.microsoft.com/office/2007/relationships/hdphoto" Target="../media/hdphoto9.wdp"/><Relationship Id="rId4" Type="http://schemas.openxmlformats.org/officeDocument/2006/relationships/image" Target="../media/image45.png"/><Relationship Id="rId9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microsoft.com/office/2007/relationships/hdphoto" Target="../media/hdphoto5.wdp"/></Relationships>
</file>

<file path=ppt/slides/_rels/slide6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6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3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mediafire.com/file/x4jz62y58h1zuef/wifislax64-2.0-final.iso/file" TargetMode="External"/><Relationship Id="rId4" Type="http://schemas.openxmlformats.org/officeDocument/2006/relationships/image" Target="../media/image60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8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3109582"/>
            <a:ext cx="9144000" cy="1074021"/>
          </a:xfrm>
        </p:spPr>
        <p:txBody>
          <a:bodyPr>
            <a:normAutofit fontScale="90000"/>
          </a:bodyPr>
          <a:lstStyle/>
          <a:p>
            <a:r>
              <a:rPr lang="es-ES" sz="5400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HACKING WIFI </a:t>
            </a:r>
            <a:r>
              <a:rPr lang="es-ES" sz="5400" dirty="0">
                <a:solidFill>
                  <a:srgbClr val="FF0000"/>
                </a:solidFill>
                <a:latin typeface="Arial Black" panose="020B0A04020102020204" pitchFamily="34" charset="0"/>
              </a:rPr>
              <a:t>PROFESIONAL</a:t>
            </a:r>
            <a:endParaRPr lang="es-PE" sz="5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461" y="6055744"/>
            <a:ext cx="1959484" cy="559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5148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2050" name="Picture 2" descr="https://1.bp.blogspot.com/-BCQyzuG98a8/V7Veq6DBK8I/AAAAAAAAEp4/HAuIolVNRo0cUb7giEm81U9a8cvlGRczwCLcB/s1600/WiFi-Commander-Big.png"/>
          <p:cNvPicPr>
            <a:picLocks noChangeAspect="1" noChangeArrowheads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425" y="1771650"/>
            <a:ext cx="691515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libon.com/var/libon/storage/images/media/images/store/google-play/8908-6-esl-ES/Google-Play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3575" y="397432"/>
            <a:ext cx="2203268" cy="640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7952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 descr="http://1.bp.blogspot.com/-85fkQhH7SaQ/VcbaEeCWIZI/AAAAAAAAClQ/DmBolrSB8Jk/s1600/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2453996"/>
            <a:ext cx="4286250" cy="155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ubtítulo 2"/>
          <p:cNvSpPr txBox="1">
            <a:spLocks/>
          </p:cNvSpPr>
          <p:nvPr/>
        </p:nvSpPr>
        <p:spPr>
          <a:xfrm>
            <a:off x="1638300" y="6472482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80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2755630" y="5002183"/>
            <a:ext cx="66807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2000" b="1" dirty="0">
                <a:solidFill>
                  <a:schemeClr val="bg1">
                    <a:lumMod val="75000"/>
                  </a:schemeClr>
                </a:solidFill>
              </a:rPr>
              <a:t>http://files.metageek.net/downloads/inSSIDer4-installer.msi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9413872" y="4602073"/>
            <a:ext cx="11304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2000" b="1" dirty="0">
                <a:solidFill>
                  <a:srgbClr val="FF0000"/>
                </a:solidFill>
              </a:rPr>
              <a:t>Opcional</a:t>
            </a:r>
          </a:p>
        </p:txBody>
      </p:sp>
    </p:spTree>
    <p:extLst>
      <p:ext uri="{BB962C8B-B14F-4D97-AF65-F5344CB8AC3E}">
        <p14:creationId xmlns:p14="http://schemas.microsoft.com/office/powerpoint/2010/main" val="37458523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74" name="Picture 2" descr="https://s23.postimg.org/7hdoiy81n/6_Jss_Ii_I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362" y="1344334"/>
            <a:ext cx="6391275" cy="3771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ubtítulo 2"/>
          <p:cNvSpPr txBox="1">
            <a:spLocks/>
          </p:cNvSpPr>
          <p:nvPr/>
        </p:nvSpPr>
        <p:spPr>
          <a:xfrm>
            <a:off x="1638300" y="6472482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80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2406424" y="5629814"/>
            <a:ext cx="73791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400" b="1" dirty="0">
                <a:solidFill>
                  <a:schemeClr val="bg1">
                    <a:lumMod val="65000"/>
                  </a:schemeClr>
                </a:solidFill>
              </a:rPr>
              <a:t>http://www.mediafire.com/file/rqfg6jsf4ojtffv/acri.rar</a:t>
            </a:r>
          </a:p>
        </p:txBody>
      </p:sp>
    </p:spTree>
    <p:extLst>
      <p:ext uri="{BB962C8B-B14F-4D97-AF65-F5344CB8AC3E}">
        <p14:creationId xmlns:p14="http://schemas.microsoft.com/office/powerpoint/2010/main" val="24792404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8300" y="6472482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www.aprende64.com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115" y="6356807"/>
            <a:ext cx="1586555" cy="43678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0" name="Picture 2" descr="https://www.libon.com/var/libon/storage/images/media/images/store/google-play/8908-6-esl-ES/Google-Play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31" y="5728021"/>
            <a:ext cx="2161737" cy="628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43107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1146128"/>
            <a:ext cx="9144000" cy="2387600"/>
          </a:xfrm>
        </p:spPr>
        <p:txBody>
          <a:bodyPr>
            <a:normAutofit/>
          </a:bodyPr>
          <a:lstStyle/>
          <a:p>
            <a:r>
              <a:rPr lang="es-ES" sz="4800" b="1" dirty="0">
                <a:solidFill>
                  <a:srgbClr val="FF0000"/>
                </a:solidFill>
              </a:rPr>
              <a:t>NIVEL 1</a:t>
            </a:r>
            <a:endParaRPr lang="es-PE" sz="4800" b="1" dirty="0">
              <a:solidFill>
                <a:srgbClr val="FF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Subtítulo 2"/>
          <p:cNvSpPr txBox="1">
            <a:spLocks/>
          </p:cNvSpPr>
          <p:nvPr/>
        </p:nvSpPr>
        <p:spPr>
          <a:xfrm>
            <a:off x="1631092" y="361210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Wifi Identify</a:t>
            </a:r>
          </a:p>
        </p:txBody>
      </p:sp>
    </p:spTree>
    <p:extLst>
      <p:ext uri="{BB962C8B-B14F-4D97-AF65-F5344CB8AC3E}">
        <p14:creationId xmlns:p14="http://schemas.microsoft.com/office/powerpoint/2010/main" val="26566297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736817"/>
            <a:ext cx="9144000" cy="2387600"/>
          </a:xfrm>
        </p:spPr>
        <p:txBody>
          <a:bodyPr>
            <a:normAutofit/>
          </a:bodyPr>
          <a:lstStyle/>
          <a:p>
            <a:r>
              <a:rPr lang="es-ES" sz="4000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IDENTIFICAR REDES </a:t>
            </a:r>
            <a:endParaRPr lang="es-PE" sz="4000" dirty="0">
              <a:solidFill>
                <a:schemeClr val="bg1">
                  <a:lumMod val="8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634720" y="1365982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DE CASA</a:t>
            </a:r>
            <a:endParaRPr lang="es-PE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Subtítulo 2"/>
          <p:cNvSpPr txBox="1">
            <a:spLocks/>
          </p:cNvSpPr>
          <p:nvPr/>
        </p:nvSpPr>
        <p:spPr>
          <a:xfrm>
            <a:off x="1638300" y="6472482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80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6322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840260"/>
            <a:ext cx="9144000" cy="1068990"/>
          </a:xfrm>
        </p:spPr>
        <p:txBody>
          <a:bodyPr>
            <a:normAutofit/>
          </a:bodyPr>
          <a:lstStyle/>
          <a:p>
            <a:r>
              <a:rPr lang="es-PE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ESSID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2510607" y="2355011"/>
            <a:ext cx="738497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2800" b="1" dirty="0">
                <a:solidFill>
                  <a:srgbClr val="ECECEC"/>
                </a:solidFill>
              </a:rPr>
              <a:t>Essid de Casa es el resultado de usar un nombre </a:t>
            </a:r>
            <a:br>
              <a:rPr lang="es-PE" sz="2800" b="1" dirty="0">
                <a:solidFill>
                  <a:srgbClr val="ECECEC"/>
                </a:solidFill>
              </a:rPr>
            </a:br>
            <a:r>
              <a:rPr lang="es-PE" sz="2800" b="1" dirty="0">
                <a:solidFill>
                  <a:srgbClr val="ECECEC"/>
                </a:solidFill>
              </a:rPr>
              <a:t>que no </a:t>
            </a:r>
            <a:r>
              <a:rPr lang="es-ES" sz="2800" b="1" dirty="0">
                <a:solidFill>
                  <a:srgbClr val="ECECEC"/>
                </a:solidFill>
              </a:rPr>
              <a:t>tenga referencia a Empresas</a:t>
            </a:r>
            <a:endParaRPr lang="es-PE" sz="2800" b="1" dirty="0">
              <a:solidFill>
                <a:srgbClr val="ECECEC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1</a:t>
            </a:r>
            <a:endParaRPr lang="es-PE" sz="3600" dirty="0"/>
          </a:p>
        </p:txBody>
      </p:sp>
    </p:spTree>
    <p:extLst>
      <p:ext uri="{BB962C8B-B14F-4D97-AF65-F5344CB8AC3E}">
        <p14:creationId xmlns:p14="http://schemas.microsoft.com/office/powerpoint/2010/main" val="34766178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840260"/>
            <a:ext cx="9144000" cy="1068990"/>
          </a:xfrm>
        </p:spPr>
        <p:txBody>
          <a:bodyPr>
            <a:normAutofit/>
          </a:bodyPr>
          <a:lstStyle/>
          <a:p>
            <a:r>
              <a:rPr lang="es-ES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MAC ADDRESS</a:t>
            </a:r>
            <a:endParaRPr lang="es-PE" sz="2800" dirty="0">
              <a:solidFill>
                <a:srgbClr val="D0CECE"/>
              </a:solidFill>
            </a:endParaRP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1891308" y="2522462"/>
            <a:ext cx="2089311" cy="755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TP-LINK </a:t>
            </a:r>
            <a:r>
              <a:rPr lang="es-ES" sz="1800" i="1" dirty="0">
                <a:solidFill>
                  <a:srgbClr val="D0CECE"/>
                </a:solidFill>
              </a:rPr>
              <a:t>(2007)</a:t>
            </a:r>
            <a:r>
              <a:rPr lang="es-ES" sz="2800" dirty="0">
                <a:solidFill>
                  <a:srgbClr val="ECECEC"/>
                </a:solidFill>
              </a:rPr>
              <a:t> </a:t>
            </a:r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1823292" y="3107358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ZTE </a:t>
            </a:r>
            <a:r>
              <a:rPr lang="es-ES" sz="1800" i="1" dirty="0">
                <a:solidFill>
                  <a:srgbClr val="D0CECE"/>
                </a:solidFill>
              </a:rPr>
              <a:t>(2008) (2013)</a:t>
            </a:r>
          </a:p>
        </p:txBody>
      </p:sp>
      <p:sp>
        <p:nvSpPr>
          <p:cNvPr id="14" name="Título 1"/>
          <p:cNvSpPr txBox="1">
            <a:spLocks/>
          </p:cNvSpPr>
          <p:nvPr/>
        </p:nvSpPr>
        <p:spPr>
          <a:xfrm>
            <a:off x="1844809" y="3637467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ZYXEL  </a:t>
            </a:r>
            <a:r>
              <a:rPr lang="es-ES" sz="1800" i="1" dirty="0">
                <a:solidFill>
                  <a:srgbClr val="D0CECE"/>
                </a:solidFill>
              </a:rPr>
              <a:t>(2009)</a:t>
            </a:r>
            <a:endParaRPr lang="es-ES" sz="2400" i="1" dirty="0">
              <a:solidFill>
                <a:srgbClr val="D0CECE"/>
              </a:solidFill>
            </a:endParaRPr>
          </a:p>
        </p:txBody>
      </p:sp>
      <p:sp>
        <p:nvSpPr>
          <p:cNvPr id="15" name="Título 1"/>
          <p:cNvSpPr txBox="1">
            <a:spLocks/>
          </p:cNvSpPr>
          <p:nvPr/>
        </p:nvSpPr>
        <p:spPr>
          <a:xfrm>
            <a:off x="1857300" y="4149379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HUAWEI </a:t>
            </a:r>
            <a:r>
              <a:rPr lang="es-ES" sz="1900" i="1" dirty="0">
                <a:solidFill>
                  <a:srgbClr val="D0CECE"/>
                </a:solidFill>
              </a:rPr>
              <a:t>(2008)</a:t>
            </a:r>
          </a:p>
        </p:txBody>
      </p:sp>
      <p:sp>
        <p:nvSpPr>
          <p:cNvPr id="16" name="Título 1"/>
          <p:cNvSpPr txBox="1">
            <a:spLocks/>
          </p:cNvSpPr>
          <p:nvPr/>
        </p:nvSpPr>
        <p:spPr>
          <a:xfrm>
            <a:off x="5171317" y="2608747"/>
            <a:ext cx="2407493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NUCOM </a:t>
            </a:r>
            <a:r>
              <a:rPr lang="es-ES" sz="1800" i="1" dirty="0">
                <a:solidFill>
                  <a:srgbClr val="D0CECE"/>
                </a:solidFill>
              </a:rPr>
              <a:t>(2014-a)</a:t>
            </a:r>
            <a:endParaRPr lang="es-ES" sz="2400" i="1" dirty="0">
              <a:solidFill>
                <a:srgbClr val="ECECEC"/>
              </a:solidFill>
            </a:endParaRPr>
          </a:p>
        </p:txBody>
      </p:sp>
      <p:sp>
        <p:nvSpPr>
          <p:cNvPr id="17" name="Título 1"/>
          <p:cNvSpPr txBox="1">
            <a:spLocks/>
          </p:cNvSpPr>
          <p:nvPr/>
        </p:nvSpPr>
        <p:spPr>
          <a:xfrm>
            <a:off x="5171318" y="3114461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S" sz="2800" dirty="0">
              <a:solidFill>
                <a:srgbClr val="ECECEC"/>
              </a:solidFill>
            </a:endParaRPr>
          </a:p>
        </p:txBody>
      </p:sp>
      <p:sp>
        <p:nvSpPr>
          <p:cNvPr id="18" name="Título 1"/>
          <p:cNvSpPr txBox="1">
            <a:spLocks/>
          </p:cNvSpPr>
          <p:nvPr/>
        </p:nvSpPr>
        <p:spPr>
          <a:xfrm>
            <a:off x="5203913" y="3147250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ARRIS </a:t>
            </a:r>
            <a:r>
              <a:rPr lang="es-ES" sz="1800" i="1" dirty="0">
                <a:solidFill>
                  <a:srgbClr val="D0CECE"/>
                </a:solidFill>
              </a:rPr>
              <a:t>(2014-a)</a:t>
            </a:r>
          </a:p>
        </p:txBody>
      </p:sp>
      <p:sp>
        <p:nvSpPr>
          <p:cNvPr id="19" name="Título 1"/>
          <p:cNvSpPr txBox="1">
            <a:spLocks/>
          </p:cNvSpPr>
          <p:nvPr/>
        </p:nvSpPr>
        <p:spPr>
          <a:xfrm>
            <a:off x="5258656" y="3670811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ASKEY </a:t>
            </a:r>
            <a:r>
              <a:rPr lang="es-ES" sz="1900" i="1" dirty="0">
                <a:solidFill>
                  <a:srgbClr val="D0CECE"/>
                </a:solidFill>
              </a:rPr>
              <a:t>(2015-a)</a:t>
            </a:r>
          </a:p>
        </p:txBody>
      </p:sp>
      <p:sp>
        <p:nvSpPr>
          <p:cNvPr id="20" name="Título 1"/>
          <p:cNvSpPr txBox="1">
            <a:spLocks/>
          </p:cNvSpPr>
          <p:nvPr/>
        </p:nvSpPr>
        <p:spPr>
          <a:xfrm>
            <a:off x="5161630" y="4231965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COMTREND</a:t>
            </a:r>
          </a:p>
        </p:txBody>
      </p:sp>
      <p:sp>
        <p:nvSpPr>
          <p:cNvPr id="21" name="Título 1"/>
          <p:cNvSpPr txBox="1">
            <a:spLocks/>
          </p:cNvSpPr>
          <p:nvPr/>
        </p:nvSpPr>
        <p:spPr>
          <a:xfrm>
            <a:off x="8747991" y="2617089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THOMSON</a:t>
            </a:r>
          </a:p>
        </p:txBody>
      </p:sp>
      <p:sp>
        <p:nvSpPr>
          <p:cNvPr id="22" name="Título 1"/>
          <p:cNvSpPr txBox="1">
            <a:spLocks/>
          </p:cNvSpPr>
          <p:nvPr/>
        </p:nvSpPr>
        <p:spPr>
          <a:xfrm>
            <a:off x="8563016" y="3165442"/>
            <a:ext cx="2912291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MISTRASTAR </a:t>
            </a:r>
            <a:r>
              <a:rPr lang="es-ES" sz="1900" i="1" dirty="0">
                <a:solidFill>
                  <a:srgbClr val="D0CECE"/>
                </a:solidFill>
              </a:rPr>
              <a:t>(2015-a)</a:t>
            </a:r>
          </a:p>
        </p:txBody>
      </p:sp>
      <p:sp>
        <p:nvSpPr>
          <p:cNvPr id="23" name="Título 1"/>
          <p:cNvSpPr txBox="1">
            <a:spLocks/>
          </p:cNvSpPr>
          <p:nvPr/>
        </p:nvSpPr>
        <p:spPr>
          <a:xfrm>
            <a:off x="8798890" y="3679445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2 WIRE </a:t>
            </a:r>
            <a:r>
              <a:rPr lang="es-ES" sz="1900" i="1" dirty="0">
                <a:solidFill>
                  <a:srgbClr val="D0CECE"/>
                </a:solidFill>
              </a:rPr>
              <a:t>(2011)</a:t>
            </a:r>
          </a:p>
        </p:txBody>
      </p:sp>
      <p:sp>
        <p:nvSpPr>
          <p:cNvPr id="25" name="Rectángulo 24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2</a:t>
            </a:r>
            <a:endParaRPr lang="es-PE" sz="3600" dirty="0"/>
          </a:p>
        </p:txBody>
      </p:sp>
      <p:sp>
        <p:nvSpPr>
          <p:cNvPr id="24" name="Título 1"/>
          <p:cNvSpPr txBox="1">
            <a:spLocks/>
          </p:cNvSpPr>
          <p:nvPr/>
        </p:nvSpPr>
        <p:spPr>
          <a:xfrm>
            <a:off x="8426575" y="4191744"/>
            <a:ext cx="2965622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SPEEDTOUCH </a:t>
            </a:r>
            <a:r>
              <a:rPr lang="es-ES" sz="1900" i="1" dirty="0">
                <a:solidFill>
                  <a:srgbClr val="D0CECE"/>
                </a:solidFill>
              </a:rPr>
              <a:t>(2007)</a:t>
            </a:r>
          </a:p>
        </p:txBody>
      </p:sp>
    </p:spTree>
    <p:extLst>
      <p:ext uri="{BB962C8B-B14F-4D97-AF65-F5344CB8AC3E}">
        <p14:creationId xmlns:p14="http://schemas.microsoft.com/office/powerpoint/2010/main" val="259130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840260"/>
            <a:ext cx="9144000" cy="1068990"/>
          </a:xfrm>
        </p:spPr>
        <p:txBody>
          <a:bodyPr>
            <a:normAutofit/>
          </a:bodyPr>
          <a:lstStyle/>
          <a:p>
            <a:r>
              <a:rPr lang="es-PE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CHANNEL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752613" y="2371789"/>
            <a:ext cx="50906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200" b="1" dirty="0">
                <a:solidFill>
                  <a:srgbClr val="ECECEC"/>
                </a:solidFill>
              </a:rPr>
              <a:t>Canales de </a:t>
            </a:r>
            <a:r>
              <a:rPr lang="es-PE" sz="3200" b="1" dirty="0">
                <a:solidFill>
                  <a:schemeClr val="bg1">
                    <a:lumMod val="85000"/>
                  </a:schemeClr>
                </a:solidFill>
              </a:rPr>
              <a:t>casa</a:t>
            </a:r>
            <a:r>
              <a:rPr lang="es-PE" sz="3200" b="1" dirty="0">
                <a:solidFill>
                  <a:srgbClr val="ECECEC"/>
                </a:solidFill>
              </a:rPr>
              <a:t> son: </a:t>
            </a:r>
            <a:r>
              <a:rPr lang="es-PE" sz="3200" b="1" dirty="0">
                <a:solidFill>
                  <a:srgbClr val="FF0000"/>
                </a:solidFill>
              </a:rPr>
              <a:t>1, 6, 11.</a:t>
            </a:r>
          </a:p>
        </p:txBody>
      </p:sp>
      <p:sp>
        <p:nvSpPr>
          <p:cNvPr id="8" name="Rectángulo 7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3</a:t>
            </a:r>
            <a:endParaRPr lang="es-PE" sz="3600" dirty="0"/>
          </a:p>
        </p:txBody>
      </p:sp>
    </p:spTree>
    <p:extLst>
      <p:ext uri="{BB962C8B-B14F-4D97-AF65-F5344CB8AC3E}">
        <p14:creationId xmlns:p14="http://schemas.microsoft.com/office/powerpoint/2010/main" val="27188899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840260"/>
            <a:ext cx="9144000" cy="1068990"/>
          </a:xfrm>
        </p:spPr>
        <p:txBody>
          <a:bodyPr>
            <a:normAutofit/>
          </a:bodyPr>
          <a:lstStyle/>
          <a:p>
            <a:r>
              <a:rPr lang="es-PE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POWER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665526" y="2371789"/>
            <a:ext cx="553497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Conexión exitosa con señal baja.</a:t>
            </a:r>
          </a:p>
          <a:p>
            <a:pPr marL="514350" indent="-514350">
              <a:buFont typeface="+mj-lt"/>
              <a:buAutoNum type="arabicPeriod"/>
            </a:pPr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Cantidad de usuarios.</a:t>
            </a:r>
          </a:p>
        </p:txBody>
      </p:sp>
      <p:sp>
        <p:nvSpPr>
          <p:cNvPr id="8" name="Rectángulo 7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4</a:t>
            </a:r>
            <a:endParaRPr lang="es-PE" sz="3600" dirty="0"/>
          </a:p>
        </p:txBody>
      </p:sp>
    </p:spTree>
    <p:extLst>
      <p:ext uri="{BB962C8B-B14F-4D97-AF65-F5344CB8AC3E}">
        <p14:creationId xmlns:p14="http://schemas.microsoft.com/office/powerpoint/2010/main" val="3344023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1146128"/>
            <a:ext cx="9144000" cy="2387600"/>
          </a:xfrm>
        </p:spPr>
        <p:txBody>
          <a:bodyPr>
            <a:normAutofit/>
          </a:bodyPr>
          <a:lstStyle/>
          <a:p>
            <a:r>
              <a:rPr lang="es-ES" sz="4800" b="1" dirty="0">
                <a:solidFill>
                  <a:srgbClr val="FF0000"/>
                </a:solidFill>
                <a:latin typeface="Arial Black" panose="020B0A04020102020204" pitchFamily="34" charset="0"/>
              </a:rPr>
              <a:t>NIVEL 0</a:t>
            </a:r>
            <a:endParaRPr lang="es-PE" sz="4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Subtítulo 2"/>
          <p:cNvSpPr txBox="1">
            <a:spLocks/>
          </p:cNvSpPr>
          <p:nvPr/>
        </p:nvSpPr>
        <p:spPr>
          <a:xfrm>
            <a:off x="1631092" y="361210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HARDWARE</a:t>
            </a: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461" y="6055744"/>
            <a:ext cx="1959484" cy="559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7870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840260"/>
            <a:ext cx="9144000" cy="1068990"/>
          </a:xfrm>
        </p:spPr>
        <p:txBody>
          <a:bodyPr>
            <a:normAutofit/>
          </a:bodyPr>
          <a:lstStyle/>
          <a:p>
            <a:r>
              <a:rPr lang="es-PE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MAX RATE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470901" y="2380498"/>
            <a:ext cx="546438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Ancho de banda del Router. </a:t>
            </a:r>
            <a:r>
              <a:rPr lang="es-PE" b="1" i="1" dirty="0">
                <a:solidFill>
                  <a:schemeClr val="bg1">
                    <a:lumMod val="85000"/>
                  </a:schemeClr>
                </a:solidFill>
              </a:rPr>
              <a:t>(&gt; 54)</a:t>
            </a:r>
          </a:p>
          <a:p>
            <a:pPr marL="514350" indent="-514350">
              <a:buFont typeface="+mj-lt"/>
              <a:buAutoNum type="arabicPeriod"/>
            </a:pPr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Calcula el tiempo de vida.</a:t>
            </a:r>
          </a:p>
          <a:p>
            <a:pPr marL="514350" indent="-514350">
              <a:buFont typeface="+mj-lt"/>
              <a:buAutoNum type="arabicPeriod"/>
            </a:pPr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Identificamos Low, normal, fast.</a:t>
            </a:r>
          </a:p>
        </p:txBody>
      </p:sp>
      <p:sp>
        <p:nvSpPr>
          <p:cNvPr id="8" name="Rectángulo 7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5</a:t>
            </a:r>
            <a:endParaRPr lang="es-PE" sz="3600" dirty="0"/>
          </a:p>
        </p:txBody>
      </p:sp>
    </p:spTree>
    <p:extLst>
      <p:ext uri="{BB962C8B-B14F-4D97-AF65-F5344CB8AC3E}">
        <p14:creationId xmlns:p14="http://schemas.microsoft.com/office/powerpoint/2010/main" val="142868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www.aprende64.com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4788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9801" y="571364"/>
            <a:ext cx="9144000" cy="2387600"/>
          </a:xfrm>
        </p:spPr>
        <p:txBody>
          <a:bodyPr>
            <a:normAutofit/>
          </a:bodyPr>
          <a:lstStyle/>
          <a:p>
            <a:r>
              <a:rPr lang="es-ES" sz="4000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IDENTIFICAR REDES </a:t>
            </a:r>
            <a:endParaRPr lang="es-PE" sz="4000" dirty="0">
              <a:solidFill>
                <a:schemeClr val="bg1">
                  <a:lumMod val="8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643429" y="1200529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DE REPARTIDORES</a:t>
            </a:r>
            <a:endParaRPr lang="es-PE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6857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1214733"/>
            <a:ext cx="9144000" cy="1068990"/>
          </a:xfrm>
        </p:spPr>
        <p:txBody>
          <a:bodyPr>
            <a:normAutofit/>
          </a:bodyPr>
          <a:lstStyle/>
          <a:p>
            <a:r>
              <a:rPr lang="es-PE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ESSID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2110370" y="2729484"/>
            <a:ext cx="818544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Essid de WISP es el resultado de usar un nombre </a:t>
            </a:r>
            <a:br>
              <a:rPr lang="es-PE" sz="2800" b="1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que </a:t>
            </a:r>
            <a:r>
              <a:rPr lang="es-ES" sz="2800" b="1" dirty="0">
                <a:solidFill>
                  <a:schemeClr val="bg1">
                    <a:lumMod val="85000"/>
                  </a:schemeClr>
                </a:solidFill>
              </a:rPr>
              <a:t>tenga referencia a Empresas + Numero Telefónico</a:t>
            </a:r>
            <a:endParaRPr lang="es-PE" sz="28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1</a:t>
            </a:r>
            <a:endParaRPr lang="es-PE" sz="3600" dirty="0"/>
          </a:p>
        </p:txBody>
      </p:sp>
    </p:spTree>
    <p:extLst>
      <p:ext uri="{BB962C8B-B14F-4D97-AF65-F5344CB8AC3E}">
        <p14:creationId xmlns:p14="http://schemas.microsoft.com/office/powerpoint/2010/main" val="20746681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840260"/>
            <a:ext cx="9144000" cy="1068990"/>
          </a:xfrm>
        </p:spPr>
        <p:txBody>
          <a:bodyPr>
            <a:normAutofit/>
          </a:bodyPr>
          <a:lstStyle/>
          <a:p>
            <a:r>
              <a:rPr lang="es-ES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MAC ADDRESS</a:t>
            </a:r>
            <a:endParaRPr lang="es-PE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3503194" y="2393993"/>
            <a:ext cx="2089311" cy="755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UBIQUITI</a:t>
            </a:r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3435178" y="2978889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SENAO</a:t>
            </a:r>
          </a:p>
        </p:txBody>
      </p:sp>
      <p:sp>
        <p:nvSpPr>
          <p:cNvPr id="14" name="Título 1"/>
          <p:cNvSpPr txBox="1">
            <a:spLocks/>
          </p:cNvSpPr>
          <p:nvPr/>
        </p:nvSpPr>
        <p:spPr>
          <a:xfrm>
            <a:off x="3456695" y="3508998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EDIMAX</a:t>
            </a:r>
          </a:p>
        </p:txBody>
      </p:sp>
      <p:sp>
        <p:nvSpPr>
          <p:cNvPr id="15" name="Título 1"/>
          <p:cNvSpPr txBox="1">
            <a:spLocks/>
          </p:cNvSpPr>
          <p:nvPr/>
        </p:nvSpPr>
        <p:spPr>
          <a:xfrm>
            <a:off x="3469186" y="4020910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PROWARE</a:t>
            </a:r>
          </a:p>
        </p:txBody>
      </p:sp>
      <p:sp>
        <p:nvSpPr>
          <p:cNvPr id="16" name="Título 1"/>
          <p:cNvSpPr txBox="1">
            <a:spLocks/>
          </p:cNvSpPr>
          <p:nvPr/>
        </p:nvSpPr>
        <p:spPr>
          <a:xfrm>
            <a:off x="6863175" y="2489494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ZCOM</a:t>
            </a:r>
          </a:p>
        </p:txBody>
      </p:sp>
      <p:sp>
        <p:nvSpPr>
          <p:cNvPr id="17" name="Título 1"/>
          <p:cNvSpPr txBox="1">
            <a:spLocks/>
          </p:cNvSpPr>
          <p:nvPr/>
        </p:nvSpPr>
        <p:spPr>
          <a:xfrm>
            <a:off x="6863175" y="2995208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COMPEX</a:t>
            </a:r>
          </a:p>
        </p:txBody>
      </p:sp>
      <p:sp>
        <p:nvSpPr>
          <p:cNvPr id="19" name="Título 1"/>
          <p:cNvSpPr txBox="1">
            <a:spLocks/>
          </p:cNvSpPr>
          <p:nvPr/>
        </p:nvSpPr>
        <p:spPr>
          <a:xfrm>
            <a:off x="6917918" y="4024483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TP-LINK</a:t>
            </a:r>
          </a:p>
        </p:txBody>
      </p:sp>
      <p:sp>
        <p:nvSpPr>
          <p:cNvPr id="18" name="Rectángulo 17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>
                <a:solidFill>
                  <a:srgbClr val="ECECEC"/>
                </a:solidFill>
              </a:rPr>
              <a:t>2</a:t>
            </a:r>
            <a:endParaRPr lang="es-PE" sz="3600" dirty="0"/>
          </a:p>
        </p:txBody>
      </p:sp>
    </p:spTree>
    <p:extLst>
      <p:ext uri="{BB962C8B-B14F-4D97-AF65-F5344CB8AC3E}">
        <p14:creationId xmlns:p14="http://schemas.microsoft.com/office/powerpoint/2010/main" val="35278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840260"/>
            <a:ext cx="9144000" cy="1068990"/>
          </a:xfrm>
        </p:spPr>
        <p:txBody>
          <a:bodyPr>
            <a:normAutofit/>
          </a:bodyPr>
          <a:lstStyle/>
          <a:p>
            <a:r>
              <a:rPr lang="es-PE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CHANNEL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640346" y="2390149"/>
            <a:ext cx="51255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3200" b="1" dirty="0">
                <a:solidFill>
                  <a:schemeClr val="bg1">
                    <a:lumMod val="85000"/>
                  </a:schemeClr>
                </a:solidFill>
              </a:rPr>
              <a:t>Canales de repartidores son: </a:t>
            </a:r>
          </a:p>
          <a:p>
            <a:pPr algn="ctr"/>
            <a:r>
              <a:rPr lang="es-PE" sz="2800" b="1" dirty="0">
                <a:solidFill>
                  <a:srgbClr val="FF0000"/>
                </a:solidFill>
              </a:rPr>
              <a:t>2, 3, 4, 5, 7, 8, 9, 10, 12, 13</a:t>
            </a:r>
            <a:endParaRPr lang="es-PE" sz="3600" b="1" dirty="0">
              <a:solidFill>
                <a:srgbClr val="FF0000"/>
              </a:solidFill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3</a:t>
            </a:r>
            <a:endParaRPr lang="es-PE" sz="3600" dirty="0"/>
          </a:p>
        </p:txBody>
      </p:sp>
    </p:spTree>
    <p:extLst>
      <p:ext uri="{BB962C8B-B14F-4D97-AF65-F5344CB8AC3E}">
        <p14:creationId xmlns:p14="http://schemas.microsoft.com/office/powerpoint/2010/main" val="29650818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840260"/>
            <a:ext cx="9144000" cy="1068990"/>
          </a:xfrm>
        </p:spPr>
        <p:txBody>
          <a:bodyPr>
            <a:normAutofit/>
          </a:bodyPr>
          <a:lstStyle/>
          <a:p>
            <a:r>
              <a:rPr lang="es-PE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POWER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452595" y="2363081"/>
            <a:ext cx="550099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Conexión exitosa con señal Alta.</a:t>
            </a:r>
          </a:p>
          <a:p>
            <a:pPr marL="514350" indent="-514350">
              <a:buFont typeface="+mj-lt"/>
              <a:buAutoNum type="arabicPeriod"/>
            </a:pPr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Muchos clientes (usuarios).</a:t>
            </a:r>
          </a:p>
        </p:txBody>
      </p:sp>
      <p:sp>
        <p:nvSpPr>
          <p:cNvPr id="6" name="Rectángulo 5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4</a:t>
            </a:r>
            <a:endParaRPr lang="es-PE" sz="3600" dirty="0"/>
          </a:p>
        </p:txBody>
      </p:sp>
    </p:spTree>
    <p:extLst>
      <p:ext uri="{BB962C8B-B14F-4D97-AF65-F5344CB8AC3E}">
        <p14:creationId xmlns:p14="http://schemas.microsoft.com/office/powerpoint/2010/main" val="11829806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3999" y="857677"/>
            <a:ext cx="9144000" cy="1068990"/>
          </a:xfrm>
        </p:spPr>
        <p:txBody>
          <a:bodyPr>
            <a:normAutofit/>
          </a:bodyPr>
          <a:lstStyle/>
          <a:p>
            <a:r>
              <a:rPr lang="es-PE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MAX RATE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272406" y="2424040"/>
            <a:ext cx="564718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Ancho de banda del Router. </a:t>
            </a:r>
            <a:r>
              <a:rPr lang="es-PE" sz="2000" b="1" dirty="0">
                <a:solidFill>
                  <a:schemeClr val="bg1">
                    <a:lumMod val="85000"/>
                  </a:schemeClr>
                </a:solidFill>
              </a:rPr>
              <a:t>(11,54)</a:t>
            </a:r>
            <a:endParaRPr lang="es-PE" sz="2800" b="1" dirty="0">
              <a:solidFill>
                <a:schemeClr val="bg1">
                  <a:lumMod val="8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Calcula el tiempo de vida.</a:t>
            </a:r>
          </a:p>
          <a:p>
            <a:pPr marL="514350" indent="-514350">
              <a:buFont typeface="+mj-lt"/>
              <a:buAutoNum type="arabicPeriod"/>
            </a:pPr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Identificamos Low, normal, fast.</a:t>
            </a:r>
          </a:p>
        </p:txBody>
      </p:sp>
      <p:sp>
        <p:nvSpPr>
          <p:cNvPr id="6" name="Rectángulo 5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5</a:t>
            </a:r>
            <a:endParaRPr lang="es-PE" sz="3600" dirty="0"/>
          </a:p>
        </p:txBody>
      </p:sp>
    </p:spTree>
    <p:extLst>
      <p:ext uri="{BB962C8B-B14F-4D97-AF65-F5344CB8AC3E}">
        <p14:creationId xmlns:p14="http://schemas.microsoft.com/office/powerpoint/2010/main" val="35656106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www.aprende64.com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2018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5561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432023"/>
            <a:ext cx="9144000" cy="2387600"/>
          </a:xfrm>
        </p:spPr>
        <p:txBody>
          <a:bodyPr>
            <a:normAutofit/>
          </a:bodyPr>
          <a:lstStyle/>
          <a:p>
            <a:r>
              <a:rPr lang="es-ES" sz="4000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IDENTIFICAR REDES </a:t>
            </a:r>
            <a:endParaRPr lang="es-PE" sz="4000" dirty="0">
              <a:solidFill>
                <a:schemeClr val="bg1">
                  <a:lumMod val="8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634720" y="1061188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DE EMPRESAS</a:t>
            </a:r>
            <a:endParaRPr lang="es-PE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619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23676" y="3602038"/>
            <a:ext cx="9144000" cy="1655762"/>
          </a:xfrm>
        </p:spPr>
        <p:txBody>
          <a:bodyPr/>
          <a:lstStyle/>
          <a:p>
            <a:endParaRPr lang="es-PE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clrChange>
              <a:clrFrom>
                <a:srgbClr val="007DF3"/>
              </a:clrFrom>
              <a:clrTo>
                <a:srgbClr val="007DF3">
                  <a:alpha val="0"/>
                </a:srgbClr>
              </a:clrTo>
            </a:clrChange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426" y="1047750"/>
            <a:ext cx="4762500" cy="4762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CuadroTexto 9"/>
          <p:cNvSpPr txBox="1"/>
          <p:nvPr/>
        </p:nvSpPr>
        <p:spPr>
          <a:xfrm>
            <a:off x="5028749" y="494010"/>
            <a:ext cx="24195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400" b="1" dirty="0">
                <a:solidFill>
                  <a:srgbClr val="FF0000"/>
                </a:solidFill>
              </a:rPr>
              <a:t>Adaptadores Wifi</a:t>
            </a: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461" y="6055744"/>
            <a:ext cx="1959484" cy="559853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1765097" y="3140373"/>
            <a:ext cx="1772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400" dirty="0">
                <a:solidFill>
                  <a:schemeClr val="bg1"/>
                </a:solidFill>
              </a:rPr>
              <a:t>Kasens G900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8580831" y="2522219"/>
            <a:ext cx="15868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000" dirty="0">
                <a:solidFill>
                  <a:schemeClr val="bg1"/>
                </a:solidFill>
              </a:rPr>
              <a:t>Cómpralo en:</a:t>
            </a:r>
          </a:p>
          <a:p>
            <a:endParaRPr lang="es-PE" sz="20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4131" y="4177981"/>
            <a:ext cx="1405328" cy="5621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9537" y="3492643"/>
            <a:ext cx="1211091" cy="4301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538" y="3279088"/>
            <a:ext cx="1080928" cy="7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5004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840260"/>
            <a:ext cx="9144000" cy="1068990"/>
          </a:xfrm>
        </p:spPr>
        <p:txBody>
          <a:bodyPr>
            <a:normAutofit/>
          </a:bodyPr>
          <a:lstStyle/>
          <a:p>
            <a:r>
              <a:rPr lang="es-PE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ESSID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2920534" y="2355011"/>
            <a:ext cx="656513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2800" b="1" dirty="0">
                <a:solidFill>
                  <a:srgbClr val="ECECEC"/>
                </a:solidFill>
              </a:rPr>
              <a:t>Son Essid que </a:t>
            </a:r>
            <a:r>
              <a:rPr lang="es-ES" sz="2800" b="1" dirty="0">
                <a:solidFill>
                  <a:srgbClr val="ECECEC"/>
                </a:solidFill>
              </a:rPr>
              <a:t>tenga referencia a Empresas </a:t>
            </a:r>
          </a:p>
          <a:p>
            <a:pPr algn="ctr"/>
            <a:r>
              <a:rPr lang="es-ES" sz="2800" b="1" dirty="0">
                <a:solidFill>
                  <a:srgbClr val="ECECEC"/>
                </a:solidFill>
              </a:rPr>
              <a:t>y que </a:t>
            </a:r>
            <a:r>
              <a:rPr lang="es-ES" sz="2800" b="1" dirty="0">
                <a:solidFill>
                  <a:srgbClr val="FF0000"/>
                </a:solidFill>
              </a:rPr>
              <a:t>no tenga numero de teléfono</a:t>
            </a:r>
            <a:endParaRPr lang="es-PE" sz="2800" b="1" dirty="0">
              <a:solidFill>
                <a:srgbClr val="FF0000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1</a:t>
            </a:r>
            <a:endParaRPr lang="es-PE" sz="3600" dirty="0"/>
          </a:p>
        </p:txBody>
      </p:sp>
    </p:spTree>
    <p:extLst>
      <p:ext uri="{BB962C8B-B14F-4D97-AF65-F5344CB8AC3E}">
        <p14:creationId xmlns:p14="http://schemas.microsoft.com/office/powerpoint/2010/main" val="17470322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840260"/>
            <a:ext cx="9144000" cy="1068990"/>
          </a:xfrm>
        </p:spPr>
        <p:txBody>
          <a:bodyPr>
            <a:normAutofit/>
          </a:bodyPr>
          <a:lstStyle/>
          <a:p>
            <a:r>
              <a:rPr lang="es-ES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MAC ADDRESS</a:t>
            </a:r>
            <a:endParaRPr lang="es-PE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4" name="Título 1"/>
          <p:cNvSpPr txBox="1">
            <a:spLocks/>
          </p:cNvSpPr>
          <p:nvPr/>
        </p:nvSpPr>
        <p:spPr>
          <a:xfrm>
            <a:off x="5026218" y="1979936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1800" i="1" dirty="0">
                <a:solidFill>
                  <a:srgbClr val="D0CECE"/>
                </a:solidFill>
              </a:rPr>
              <a:t>Destacados</a:t>
            </a:r>
          </a:p>
        </p:txBody>
      </p:sp>
      <p:sp>
        <p:nvSpPr>
          <p:cNvPr id="25" name="Título 1"/>
          <p:cNvSpPr txBox="1">
            <a:spLocks/>
          </p:cNvSpPr>
          <p:nvPr/>
        </p:nvSpPr>
        <p:spPr>
          <a:xfrm>
            <a:off x="5064197" y="2740733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NETGEAR</a:t>
            </a:r>
          </a:p>
        </p:txBody>
      </p:sp>
      <p:sp>
        <p:nvSpPr>
          <p:cNvPr id="26" name="Título 1"/>
          <p:cNvSpPr txBox="1">
            <a:spLocks/>
          </p:cNvSpPr>
          <p:nvPr/>
        </p:nvSpPr>
        <p:spPr>
          <a:xfrm>
            <a:off x="5064197" y="3260603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ASUS</a:t>
            </a:r>
          </a:p>
        </p:txBody>
      </p:sp>
      <p:sp>
        <p:nvSpPr>
          <p:cNvPr id="27" name="Título 1"/>
          <p:cNvSpPr txBox="1">
            <a:spLocks/>
          </p:cNvSpPr>
          <p:nvPr/>
        </p:nvSpPr>
        <p:spPr>
          <a:xfrm>
            <a:off x="5001296" y="3816464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LINKSYS</a:t>
            </a:r>
          </a:p>
        </p:txBody>
      </p:sp>
      <p:sp>
        <p:nvSpPr>
          <p:cNvPr id="28" name="Título 1"/>
          <p:cNvSpPr txBox="1">
            <a:spLocks/>
          </p:cNvSpPr>
          <p:nvPr/>
        </p:nvSpPr>
        <p:spPr>
          <a:xfrm>
            <a:off x="5026218" y="4329367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CISCO</a:t>
            </a:r>
          </a:p>
        </p:txBody>
      </p:sp>
      <p:sp>
        <p:nvSpPr>
          <p:cNvPr id="21" name="Título 1"/>
          <p:cNvSpPr txBox="1">
            <a:spLocks/>
          </p:cNvSpPr>
          <p:nvPr/>
        </p:nvSpPr>
        <p:spPr>
          <a:xfrm>
            <a:off x="5026218" y="4872554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D-LINK</a:t>
            </a: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7440814" y="2740733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AZTECH</a:t>
            </a:r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7494359" y="3276572"/>
            <a:ext cx="2157328" cy="6691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solidFill>
                  <a:srgbClr val="ECECEC"/>
                </a:solidFill>
              </a:rPr>
              <a:t>BUFFALO</a:t>
            </a:r>
          </a:p>
        </p:txBody>
      </p:sp>
      <p:sp>
        <p:nvSpPr>
          <p:cNvPr id="14" name="Rectángulo 13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2</a:t>
            </a:r>
            <a:endParaRPr lang="es-PE" sz="3600" dirty="0"/>
          </a:p>
        </p:txBody>
      </p:sp>
    </p:spTree>
    <p:extLst>
      <p:ext uri="{BB962C8B-B14F-4D97-AF65-F5344CB8AC3E}">
        <p14:creationId xmlns:p14="http://schemas.microsoft.com/office/powerpoint/2010/main" val="112641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1" grpId="0"/>
      <p:bldP spid="12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840260"/>
            <a:ext cx="9144000" cy="1068990"/>
          </a:xfrm>
        </p:spPr>
        <p:txBody>
          <a:bodyPr>
            <a:normAutofit/>
          </a:bodyPr>
          <a:lstStyle/>
          <a:p>
            <a:r>
              <a:rPr lang="es-PE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CHANNEL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4154711" y="2355313"/>
            <a:ext cx="409676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2800" b="1" dirty="0">
                <a:solidFill>
                  <a:srgbClr val="ECECEC"/>
                </a:solidFill>
              </a:rPr>
              <a:t>Canales de empresas son: </a:t>
            </a:r>
          </a:p>
          <a:p>
            <a:pPr algn="ctr"/>
            <a:r>
              <a:rPr lang="es-PE" sz="2800" b="1" dirty="0">
                <a:solidFill>
                  <a:srgbClr val="FF0000"/>
                </a:solidFill>
              </a:rPr>
              <a:t>todos los canales</a:t>
            </a:r>
            <a:endParaRPr lang="es-PE" sz="3600" b="1" dirty="0">
              <a:solidFill>
                <a:srgbClr val="FF0000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3</a:t>
            </a:r>
            <a:endParaRPr lang="es-PE" sz="3600" dirty="0"/>
          </a:p>
        </p:txBody>
      </p:sp>
    </p:spTree>
    <p:extLst>
      <p:ext uri="{BB962C8B-B14F-4D97-AF65-F5344CB8AC3E}">
        <p14:creationId xmlns:p14="http://schemas.microsoft.com/office/powerpoint/2010/main" val="35071240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840260"/>
            <a:ext cx="9144000" cy="1068990"/>
          </a:xfrm>
        </p:spPr>
        <p:txBody>
          <a:bodyPr>
            <a:normAutofit/>
          </a:bodyPr>
          <a:lstStyle/>
          <a:p>
            <a:r>
              <a:rPr lang="es-PE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POWER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752613" y="2371789"/>
            <a:ext cx="550099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Conexión exitosa con señal Alta.</a:t>
            </a:r>
          </a:p>
          <a:p>
            <a:pPr marL="514350" indent="-514350">
              <a:buFont typeface="+mj-lt"/>
              <a:buAutoNum type="arabicPeriod"/>
            </a:pPr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Muchos clientes (usuarios).</a:t>
            </a:r>
          </a:p>
        </p:txBody>
      </p:sp>
      <p:sp>
        <p:nvSpPr>
          <p:cNvPr id="6" name="Rectángulo 5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4</a:t>
            </a:r>
            <a:endParaRPr lang="es-PE" sz="3600" dirty="0"/>
          </a:p>
        </p:txBody>
      </p:sp>
    </p:spTree>
    <p:extLst>
      <p:ext uri="{BB962C8B-B14F-4D97-AF65-F5344CB8AC3E}">
        <p14:creationId xmlns:p14="http://schemas.microsoft.com/office/powerpoint/2010/main" val="24915180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840260"/>
            <a:ext cx="9144000" cy="1068990"/>
          </a:xfrm>
        </p:spPr>
        <p:txBody>
          <a:bodyPr>
            <a:normAutofit/>
          </a:bodyPr>
          <a:lstStyle/>
          <a:p>
            <a:r>
              <a:rPr lang="es-PE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MAX RATE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752613" y="2371789"/>
            <a:ext cx="5507726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Ancho de banda del Router. </a:t>
            </a:r>
            <a:r>
              <a:rPr lang="es-PE" sz="2000" b="1" dirty="0">
                <a:solidFill>
                  <a:schemeClr val="bg1">
                    <a:lumMod val="85000"/>
                  </a:schemeClr>
                </a:solidFill>
              </a:rPr>
              <a:t>(&gt; 54)</a:t>
            </a:r>
            <a:endParaRPr lang="es-PE" sz="2800" b="1" dirty="0">
              <a:solidFill>
                <a:schemeClr val="bg1">
                  <a:lumMod val="8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Calcula el tiempo de vida.</a:t>
            </a:r>
          </a:p>
          <a:p>
            <a:pPr marL="514350" indent="-514350">
              <a:buFont typeface="+mj-lt"/>
              <a:buAutoNum type="arabicPeriod"/>
            </a:pPr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Identificamos Low, normal, fast.</a:t>
            </a:r>
          </a:p>
        </p:txBody>
      </p:sp>
      <p:sp>
        <p:nvSpPr>
          <p:cNvPr id="6" name="Rectángulo 5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5</a:t>
            </a:r>
            <a:endParaRPr lang="es-PE" sz="3600" dirty="0"/>
          </a:p>
        </p:txBody>
      </p:sp>
    </p:spTree>
    <p:extLst>
      <p:ext uri="{BB962C8B-B14F-4D97-AF65-F5344CB8AC3E}">
        <p14:creationId xmlns:p14="http://schemas.microsoft.com/office/powerpoint/2010/main" val="11388244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www.aprende64.com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7681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1035570"/>
            <a:ext cx="9144000" cy="1068990"/>
          </a:xfrm>
        </p:spPr>
        <p:txBody>
          <a:bodyPr>
            <a:normAutofit/>
          </a:bodyPr>
          <a:lstStyle/>
          <a:p>
            <a:r>
              <a:rPr lang="es-PE" sz="4000" b="1" dirty="0">
                <a:solidFill>
                  <a:srgbClr val="FF0000"/>
                </a:solidFill>
                <a:latin typeface="Arial Black" panose="020B0A04020102020204" pitchFamily="34" charset="0"/>
              </a:rPr>
              <a:t>linSSID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2625149" y="2567099"/>
            <a:ext cx="7122143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sudo add-apt-repository ppa:wseverin/</a:t>
            </a:r>
            <a:r>
              <a:rPr lang="es-PE" sz="2800" b="1" dirty="0" err="1">
                <a:solidFill>
                  <a:schemeClr val="bg1">
                    <a:lumMod val="85000"/>
                  </a:schemeClr>
                </a:solidFill>
              </a:rPr>
              <a:t>ppa</a:t>
            </a:r>
            <a:endParaRPr lang="es-PE" sz="2800" b="1" dirty="0">
              <a:solidFill>
                <a:schemeClr val="bg1">
                  <a:lumMod val="8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sudo apt-get update</a:t>
            </a:r>
          </a:p>
          <a:p>
            <a:pPr marL="514350" indent="-514350">
              <a:buFont typeface="+mj-lt"/>
              <a:buAutoNum type="arabicPeriod"/>
            </a:pPr>
            <a:r>
              <a:rPr lang="es-PE" sz="2800" b="1" dirty="0">
                <a:solidFill>
                  <a:schemeClr val="bg1">
                    <a:lumMod val="85000"/>
                  </a:schemeClr>
                </a:solidFill>
              </a:rPr>
              <a:t>sudo apt-get install linssid</a:t>
            </a:r>
          </a:p>
        </p:txBody>
      </p:sp>
    </p:spTree>
    <p:extLst>
      <p:ext uri="{BB962C8B-B14F-4D97-AF65-F5344CB8AC3E}">
        <p14:creationId xmlns:p14="http://schemas.microsoft.com/office/powerpoint/2010/main" val="9486681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17877" y="2568281"/>
            <a:ext cx="9144000" cy="1068990"/>
          </a:xfrm>
        </p:spPr>
        <p:txBody>
          <a:bodyPr>
            <a:normAutofit/>
          </a:bodyPr>
          <a:lstStyle/>
          <a:p>
            <a:r>
              <a:rPr lang="es-PE" sz="4400" b="1" dirty="0">
                <a:solidFill>
                  <a:srgbClr val="FF0000"/>
                </a:solidFill>
                <a:latin typeface="Arial Black" panose="020B0A04020102020204" pitchFamily="34" charset="0"/>
              </a:rPr>
              <a:t>Debugging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8935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Subtítulo 2"/>
          <p:cNvSpPr txBox="1">
            <a:spLocks/>
          </p:cNvSpPr>
          <p:nvPr/>
        </p:nvSpPr>
        <p:spPr>
          <a:xfrm>
            <a:off x="1524000" y="1974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4400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COMPARTIR INTERNET </a:t>
            </a:r>
            <a:br>
              <a:rPr lang="es-PE" sz="4400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</a:br>
            <a:r>
              <a:rPr lang="es-PE" sz="3600" dirty="0">
                <a:solidFill>
                  <a:srgbClr val="FF0000"/>
                </a:solidFill>
                <a:latin typeface="Arial Black" panose="020B0A04020102020204" pitchFamily="34" charset="0"/>
              </a:rPr>
              <a:t>EN TODA TU CASA</a:t>
            </a:r>
          </a:p>
        </p:txBody>
      </p:sp>
      <p:sp>
        <p:nvSpPr>
          <p:cNvPr id="8" name="Subtítulo 2"/>
          <p:cNvSpPr txBox="1">
            <a:spLocks/>
          </p:cNvSpPr>
          <p:nvPr/>
        </p:nvSpPr>
        <p:spPr>
          <a:xfrm>
            <a:off x="1524000" y="3211511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PARTIENDO DE UNA RED </a:t>
            </a:r>
            <a:r>
              <a:rPr lang="es-ES" sz="32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VECINA</a:t>
            </a:r>
            <a:endParaRPr lang="es-PE" sz="32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5175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892173" y="1390099"/>
            <a:ext cx="4882919" cy="1068990"/>
          </a:xfrm>
        </p:spPr>
        <p:txBody>
          <a:bodyPr>
            <a:noAutofit/>
          </a:bodyPr>
          <a:lstStyle/>
          <a:p>
            <a:r>
              <a:rPr lang="es-ES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REQUERIMIENTOS</a:t>
            </a:r>
            <a:endParaRPr lang="es-PE" sz="3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5330035" y="2833717"/>
            <a:ext cx="614001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AutoNum type="arabicPeriod"/>
            </a:pPr>
            <a:r>
              <a:rPr lang="es-ES" sz="2800" b="1" dirty="0">
                <a:solidFill>
                  <a:schemeClr val="bg1">
                    <a:lumMod val="85000"/>
                  </a:schemeClr>
                </a:solidFill>
              </a:rPr>
              <a:t>Tener acceso vía WIFI a esa RED</a:t>
            </a:r>
          </a:p>
          <a:p>
            <a:pPr marL="514350" indent="-514350">
              <a:buAutoNum type="arabicPeriod"/>
            </a:pPr>
            <a:r>
              <a:rPr lang="es-ES" sz="2800" b="1" dirty="0">
                <a:solidFill>
                  <a:schemeClr val="bg1">
                    <a:lumMod val="85000"/>
                  </a:schemeClr>
                </a:solidFill>
              </a:rPr>
              <a:t>Contar con un AP TP-LINK WA701ND</a:t>
            </a:r>
            <a:endParaRPr lang="es-PE" sz="2800" b="1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230"/>
          <a:stretch/>
        </p:blipFill>
        <p:spPr>
          <a:xfrm>
            <a:off x="309164" y="1924594"/>
            <a:ext cx="4945495" cy="3404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4562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5028749" y="494010"/>
            <a:ext cx="24195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400" b="1" dirty="0">
                <a:solidFill>
                  <a:srgbClr val="FF0000"/>
                </a:solidFill>
              </a:rPr>
              <a:t>Adaptadores Wifi</a:t>
            </a: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461" y="6055744"/>
            <a:ext cx="1959484" cy="559853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21" y="787049"/>
            <a:ext cx="5319614" cy="5160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CuadroTexto 12"/>
          <p:cNvSpPr txBox="1"/>
          <p:nvPr/>
        </p:nvSpPr>
        <p:spPr>
          <a:xfrm>
            <a:off x="2896268" y="1724224"/>
            <a:ext cx="11288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400" b="1" dirty="0">
                <a:solidFill>
                  <a:srgbClr val="FF0000"/>
                </a:solidFill>
              </a:rPr>
              <a:t>Wifisky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7672655" y="3032976"/>
            <a:ext cx="15868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000" dirty="0">
                <a:solidFill>
                  <a:schemeClr val="bg1"/>
                </a:solidFill>
              </a:rPr>
              <a:t>Cómpralo en:</a:t>
            </a:r>
          </a:p>
          <a:p>
            <a:endParaRPr lang="es-PE" sz="2000" dirty="0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5955" y="4688738"/>
            <a:ext cx="1405328" cy="5621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361" y="4003400"/>
            <a:ext cx="1211091" cy="4301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362" y="3789845"/>
            <a:ext cx="1080928" cy="765304"/>
          </a:xfrm>
          <a:prstGeom prst="rect">
            <a:avLst/>
          </a:prstGeom>
        </p:spPr>
      </p:pic>
      <p:sp>
        <p:nvSpPr>
          <p:cNvPr id="18" name="CuadroTexto 17"/>
          <p:cNvSpPr txBox="1"/>
          <p:nvPr/>
        </p:nvSpPr>
        <p:spPr>
          <a:xfrm>
            <a:off x="2257246" y="2281180"/>
            <a:ext cx="27924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400" b="1" dirty="0">
                <a:solidFill>
                  <a:srgbClr val="FF0000"/>
                </a:solidFill>
              </a:rPr>
              <a:t>¿watts?</a:t>
            </a:r>
            <a:r>
              <a:rPr lang="es-PE" sz="2400" b="1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s-PE" dirty="0">
                <a:solidFill>
                  <a:schemeClr val="bg1">
                    <a:lumMod val="85000"/>
                  </a:schemeClr>
                </a:solidFill>
              </a:rPr>
              <a:t>¡el mas potente!</a:t>
            </a:r>
          </a:p>
        </p:txBody>
      </p:sp>
    </p:spTree>
    <p:extLst>
      <p:ext uri="{BB962C8B-B14F-4D97-AF65-F5344CB8AC3E}">
        <p14:creationId xmlns:p14="http://schemas.microsoft.com/office/powerpoint/2010/main" val="8585633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475701"/>
            <a:ext cx="5715000" cy="571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ítulo 1"/>
          <p:cNvSpPr>
            <a:spLocks noGrp="1"/>
          </p:cNvSpPr>
          <p:nvPr>
            <p:ph type="ctrTitle"/>
          </p:nvPr>
        </p:nvSpPr>
        <p:spPr>
          <a:xfrm>
            <a:off x="5428032" y="1550121"/>
            <a:ext cx="5083214" cy="903733"/>
          </a:xfrm>
        </p:spPr>
        <p:txBody>
          <a:bodyPr>
            <a:normAutofit/>
          </a:bodyPr>
          <a:lstStyle/>
          <a:p>
            <a:r>
              <a:rPr lang="es-ES" sz="48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TP-LINK WA701ND</a:t>
            </a:r>
            <a:endParaRPr lang="es-PE" sz="48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13237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654540" y="57687"/>
            <a:ext cx="4882919" cy="1068990"/>
          </a:xfrm>
        </p:spPr>
        <p:txBody>
          <a:bodyPr>
            <a:normAutofit/>
          </a:bodyPr>
          <a:lstStyle/>
          <a:p>
            <a:r>
              <a:rPr lang="es-PE" sz="4400" b="1" dirty="0">
                <a:solidFill>
                  <a:srgbClr val="FF0000"/>
                </a:solidFill>
              </a:rPr>
              <a:t>Alcance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4" name="Conector recto de flecha 3"/>
          <p:cNvCxnSpPr/>
          <p:nvPr/>
        </p:nvCxnSpPr>
        <p:spPr>
          <a:xfrm>
            <a:off x="1567543" y="2595153"/>
            <a:ext cx="8934994" cy="0"/>
          </a:xfrm>
          <a:prstGeom prst="straightConnector1">
            <a:avLst/>
          </a:prstGeom>
          <a:ln w="76200">
            <a:solidFill>
              <a:srgbClr val="FFFF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ítulo 1"/>
          <p:cNvSpPr txBox="1">
            <a:spLocks/>
          </p:cNvSpPr>
          <p:nvPr/>
        </p:nvSpPr>
        <p:spPr>
          <a:xfrm>
            <a:off x="513318" y="1715585"/>
            <a:ext cx="4882919" cy="69022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TP-LINK WA701ND</a:t>
            </a:r>
          </a:p>
        </p:txBody>
      </p:sp>
      <p:sp>
        <p:nvSpPr>
          <p:cNvPr id="21" name="Título 1"/>
          <p:cNvSpPr txBox="1">
            <a:spLocks/>
          </p:cNvSpPr>
          <p:nvPr/>
        </p:nvSpPr>
        <p:spPr>
          <a:xfrm>
            <a:off x="8285723" y="2784495"/>
            <a:ext cx="2774164" cy="5270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8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20 Metros</a:t>
            </a:r>
          </a:p>
        </p:txBody>
      </p:sp>
      <p:sp>
        <p:nvSpPr>
          <p:cNvPr id="22" name="Título 1"/>
          <p:cNvSpPr txBox="1">
            <a:spLocks/>
          </p:cNvSpPr>
          <p:nvPr/>
        </p:nvSpPr>
        <p:spPr>
          <a:xfrm>
            <a:off x="3665819" y="1599516"/>
            <a:ext cx="2774164" cy="5270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2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Antena Propia</a:t>
            </a:r>
          </a:p>
        </p:txBody>
      </p:sp>
      <p:cxnSp>
        <p:nvCxnSpPr>
          <p:cNvPr id="23" name="Conector recto de flecha 22"/>
          <p:cNvCxnSpPr/>
          <p:nvPr/>
        </p:nvCxnSpPr>
        <p:spPr>
          <a:xfrm>
            <a:off x="1567543" y="5547358"/>
            <a:ext cx="8934994" cy="0"/>
          </a:xfrm>
          <a:prstGeom prst="straightConnector1">
            <a:avLst/>
          </a:prstGeom>
          <a:ln w="76200">
            <a:solidFill>
              <a:srgbClr val="FFFF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ítulo 1"/>
          <p:cNvSpPr txBox="1">
            <a:spLocks/>
          </p:cNvSpPr>
          <p:nvPr/>
        </p:nvSpPr>
        <p:spPr>
          <a:xfrm>
            <a:off x="513318" y="4667790"/>
            <a:ext cx="4882919" cy="69022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ADAPTADOR WIFI</a:t>
            </a:r>
          </a:p>
        </p:txBody>
      </p:sp>
      <p:sp>
        <p:nvSpPr>
          <p:cNvPr id="25" name="Título 1"/>
          <p:cNvSpPr txBox="1">
            <a:spLocks/>
          </p:cNvSpPr>
          <p:nvPr/>
        </p:nvSpPr>
        <p:spPr>
          <a:xfrm>
            <a:off x="8285723" y="5736700"/>
            <a:ext cx="2774164" cy="5270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8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30 Metros</a:t>
            </a:r>
          </a:p>
        </p:txBody>
      </p:sp>
      <p:sp>
        <p:nvSpPr>
          <p:cNvPr id="26" name="Título 1"/>
          <p:cNvSpPr txBox="1">
            <a:spLocks/>
          </p:cNvSpPr>
          <p:nvPr/>
        </p:nvSpPr>
        <p:spPr>
          <a:xfrm>
            <a:off x="3654540" y="4551720"/>
            <a:ext cx="2774164" cy="5270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2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Antena Propia</a:t>
            </a:r>
          </a:p>
        </p:txBody>
      </p:sp>
      <p:sp>
        <p:nvSpPr>
          <p:cNvPr id="27" name="Título 1"/>
          <p:cNvSpPr txBox="1">
            <a:spLocks/>
          </p:cNvSpPr>
          <p:nvPr/>
        </p:nvSpPr>
        <p:spPr>
          <a:xfrm>
            <a:off x="10314168" y="75105"/>
            <a:ext cx="1747207" cy="52701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200" i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Antena Indoor</a:t>
            </a: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851" y="278674"/>
            <a:ext cx="2003522" cy="20035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459" y="3551872"/>
            <a:ext cx="1965078" cy="1856999"/>
          </a:xfrm>
          <a:prstGeom prst="rect">
            <a:avLst/>
          </a:prstGeom>
        </p:spPr>
      </p:pic>
      <p:sp>
        <p:nvSpPr>
          <p:cNvPr id="31" name="Título 1"/>
          <p:cNvSpPr txBox="1">
            <a:spLocks/>
          </p:cNvSpPr>
          <p:nvPr/>
        </p:nvSpPr>
        <p:spPr>
          <a:xfrm>
            <a:off x="6130839" y="3886223"/>
            <a:ext cx="2774164" cy="5270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000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¿Solo la TP-LINK?</a:t>
            </a:r>
            <a:endParaRPr lang="es-PE" sz="2000" i="1" dirty="0">
              <a:solidFill>
                <a:schemeClr val="accent4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076051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654540" y="57687"/>
            <a:ext cx="4882919" cy="1068990"/>
          </a:xfrm>
        </p:spPr>
        <p:txBody>
          <a:bodyPr>
            <a:normAutofit/>
          </a:bodyPr>
          <a:lstStyle/>
          <a:p>
            <a:r>
              <a:rPr lang="es-PE" sz="4400" b="1" dirty="0">
                <a:solidFill>
                  <a:srgbClr val="FF0000"/>
                </a:solidFill>
              </a:rPr>
              <a:t>Alcance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4" name="Conector recto de flecha 3"/>
          <p:cNvCxnSpPr/>
          <p:nvPr/>
        </p:nvCxnSpPr>
        <p:spPr>
          <a:xfrm>
            <a:off x="1567543" y="2595153"/>
            <a:ext cx="8934994" cy="0"/>
          </a:xfrm>
          <a:prstGeom prst="straightConnector1">
            <a:avLst/>
          </a:prstGeom>
          <a:ln w="76200">
            <a:solidFill>
              <a:srgbClr val="FFFF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ítulo 1"/>
          <p:cNvSpPr txBox="1">
            <a:spLocks/>
          </p:cNvSpPr>
          <p:nvPr/>
        </p:nvSpPr>
        <p:spPr>
          <a:xfrm>
            <a:off x="513318" y="1715585"/>
            <a:ext cx="4882919" cy="69022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TP-LINK WA701ND</a:t>
            </a:r>
          </a:p>
        </p:txBody>
      </p:sp>
      <p:sp>
        <p:nvSpPr>
          <p:cNvPr id="21" name="Título 1"/>
          <p:cNvSpPr txBox="1">
            <a:spLocks/>
          </p:cNvSpPr>
          <p:nvPr/>
        </p:nvSpPr>
        <p:spPr>
          <a:xfrm>
            <a:off x="8285723" y="2784495"/>
            <a:ext cx="2774164" cy="5270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8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500 metros</a:t>
            </a:r>
          </a:p>
        </p:txBody>
      </p:sp>
      <p:sp>
        <p:nvSpPr>
          <p:cNvPr id="22" name="Título 1"/>
          <p:cNvSpPr txBox="1">
            <a:spLocks/>
          </p:cNvSpPr>
          <p:nvPr/>
        </p:nvSpPr>
        <p:spPr>
          <a:xfrm>
            <a:off x="3665819" y="1599516"/>
            <a:ext cx="2774164" cy="5270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2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Antena Panel</a:t>
            </a:r>
          </a:p>
        </p:txBody>
      </p:sp>
      <p:cxnSp>
        <p:nvCxnSpPr>
          <p:cNvPr id="23" name="Conector recto de flecha 22"/>
          <p:cNvCxnSpPr/>
          <p:nvPr/>
        </p:nvCxnSpPr>
        <p:spPr>
          <a:xfrm>
            <a:off x="1567543" y="5399314"/>
            <a:ext cx="8934994" cy="0"/>
          </a:xfrm>
          <a:prstGeom prst="straightConnector1">
            <a:avLst/>
          </a:prstGeom>
          <a:ln w="76200">
            <a:solidFill>
              <a:srgbClr val="FFFF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ítulo 1"/>
          <p:cNvSpPr txBox="1">
            <a:spLocks/>
          </p:cNvSpPr>
          <p:nvPr/>
        </p:nvSpPr>
        <p:spPr>
          <a:xfrm>
            <a:off x="513318" y="4519746"/>
            <a:ext cx="4882919" cy="69022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ADAPTADOR WIFI</a:t>
            </a:r>
          </a:p>
        </p:txBody>
      </p:sp>
      <p:sp>
        <p:nvSpPr>
          <p:cNvPr id="25" name="Título 1"/>
          <p:cNvSpPr txBox="1">
            <a:spLocks/>
          </p:cNvSpPr>
          <p:nvPr/>
        </p:nvSpPr>
        <p:spPr>
          <a:xfrm>
            <a:off x="8285723" y="5588656"/>
            <a:ext cx="2774164" cy="5270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8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700 metros</a:t>
            </a:r>
          </a:p>
        </p:txBody>
      </p:sp>
      <p:sp>
        <p:nvSpPr>
          <p:cNvPr id="26" name="Título 1"/>
          <p:cNvSpPr txBox="1">
            <a:spLocks/>
          </p:cNvSpPr>
          <p:nvPr/>
        </p:nvSpPr>
        <p:spPr>
          <a:xfrm>
            <a:off x="3654540" y="4403676"/>
            <a:ext cx="2774164" cy="5270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2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Antena Panel</a:t>
            </a:r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10148703" y="75105"/>
            <a:ext cx="1747207" cy="5270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200" i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Zona urbana</a:t>
            </a:r>
            <a:endParaRPr lang="es-PE" sz="2200" i="1" dirty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28880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41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82" name="Picture 10" descr="http://www.napad.pl/data/katalog/produkty/duze/router-bezprzewodowy-tp-link-tl-wa701nd-tyl-15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www.treeknow.com</a:t>
            </a:r>
            <a:endParaRPr lang="es-PE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999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www.aprende64.com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7051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Subtítulo 2"/>
          <p:cNvSpPr txBox="1">
            <a:spLocks/>
          </p:cNvSpPr>
          <p:nvPr/>
        </p:nvSpPr>
        <p:spPr>
          <a:xfrm>
            <a:off x="1524000" y="1974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4400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COMPARTIR INTERNET </a:t>
            </a:r>
            <a:br>
              <a:rPr lang="es-PE" sz="4400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</a:br>
            <a:r>
              <a:rPr lang="es-PE" sz="3600" dirty="0">
                <a:solidFill>
                  <a:srgbClr val="FF0000"/>
                </a:solidFill>
                <a:latin typeface="Arial Black" panose="020B0A04020102020204" pitchFamily="34" charset="0"/>
              </a:rPr>
              <a:t>EN TODA TU CASA</a:t>
            </a:r>
          </a:p>
        </p:txBody>
      </p:sp>
      <p:sp>
        <p:nvSpPr>
          <p:cNvPr id="8" name="Subtítulo 2"/>
          <p:cNvSpPr txBox="1">
            <a:spLocks/>
          </p:cNvSpPr>
          <p:nvPr/>
        </p:nvSpPr>
        <p:spPr>
          <a:xfrm>
            <a:off x="1524000" y="3211511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PARTIENDO DE UNA RED </a:t>
            </a:r>
            <a:r>
              <a:rPr lang="es-ES" sz="32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VECINA</a:t>
            </a:r>
            <a:endParaRPr lang="es-PE" sz="32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17486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513820" y="778382"/>
            <a:ext cx="4882919" cy="1068990"/>
          </a:xfrm>
        </p:spPr>
        <p:txBody>
          <a:bodyPr>
            <a:noAutofit/>
          </a:bodyPr>
          <a:lstStyle/>
          <a:p>
            <a:r>
              <a:rPr lang="es-ES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REQUERIMIENTOS</a:t>
            </a:r>
            <a:endParaRPr lang="es-PE" sz="3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5295199" y="2299222"/>
            <a:ext cx="55762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AutoNum type="arabicPeriod"/>
            </a:pPr>
            <a:r>
              <a:rPr lang="es-ES" sz="2800" dirty="0">
                <a:solidFill>
                  <a:schemeClr val="bg1">
                    <a:lumMod val="85000"/>
                  </a:schemeClr>
                </a:solidFill>
              </a:rPr>
              <a:t>Tener Laptop (por su wifi interno)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230"/>
          <a:stretch/>
        </p:blipFill>
        <p:spPr>
          <a:xfrm>
            <a:off x="309164" y="1924594"/>
            <a:ext cx="4945495" cy="3404385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6096000" y="4184863"/>
            <a:ext cx="30190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0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¿Serian 2 receptores WIFI?</a:t>
            </a:r>
            <a:endParaRPr lang="es-PE" sz="20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344" y="3774024"/>
            <a:ext cx="2438400" cy="1762125"/>
          </a:xfrm>
          <a:prstGeom prst="rect">
            <a:avLst/>
          </a:prstGeom>
        </p:spPr>
      </p:pic>
      <p:sp>
        <p:nvSpPr>
          <p:cNvPr id="9" name="Título 1"/>
          <p:cNvSpPr txBox="1">
            <a:spLocks/>
          </p:cNvSpPr>
          <p:nvPr/>
        </p:nvSpPr>
        <p:spPr>
          <a:xfrm>
            <a:off x="10314168" y="75105"/>
            <a:ext cx="1747207" cy="5270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200" i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Requisitos</a:t>
            </a:r>
          </a:p>
        </p:txBody>
      </p:sp>
    </p:spTree>
    <p:extLst>
      <p:ext uri="{BB962C8B-B14F-4D97-AF65-F5344CB8AC3E}">
        <p14:creationId xmlns:p14="http://schemas.microsoft.com/office/powerpoint/2010/main" val="20142192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417"/>
            <a:ext cx="12192000" cy="6886288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133767" y="296010"/>
            <a:ext cx="5924466" cy="846368"/>
          </a:xfrm>
        </p:spPr>
        <p:txBody>
          <a:bodyPr>
            <a:normAutofit/>
          </a:bodyPr>
          <a:lstStyle/>
          <a:p>
            <a:r>
              <a:rPr lang="es-ES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¿Cómo comparte?</a:t>
            </a:r>
            <a:endParaRPr lang="es-PE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4867446" y="1980417"/>
            <a:ext cx="2526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Laptop WIFI </a:t>
            </a:r>
            <a:r>
              <a:rPr lang="es-ES" sz="2400" dirty="0">
                <a:solidFill>
                  <a:schemeClr val="bg1">
                    <a:lumMod val="85000"/>
                  </a:schemeClr>
                </a:solidFill>
              </a:rPr>
              <a:t>recibe</a:t>
            </a:r>
            <a:endParaRPr lang="es-E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388" y="2575859"/>
            <a:ext cx="4060916" cy="2153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Rectángulo 20"/>
          <p:cNvSpPr/>
          <p:nvPr/>
        </p:nvSpPr>
        <p:spPr>
          <a:xfrm>
            <a:off x="7226014" y="1901723"/>
            <a:ext cx="8414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1600" i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internet</a:t>
            </a:r>
            <a:endParaRPr lang="es-PE" sz="1600" i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9" name="Rectángulo 28"/>
          <p:cNvSpPr/>
          <p:nvPr/>
        </p:nvSpPr>
        <p:spPr>
          <a:xfrm>
            <a:off x="4711092" y="4870404"/>
            <a:ext cx="2680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Laptop WIFI </a:t>
            </a:r>
            <a:r>
              <a:rPr lang="es-ES" sz="2400" dirty="0">
                <a:solidFill>
                  <a:schemeClr val="bg1">
                    <a:lumMod val="85000"/>
                  </a:schemeClr>
                </a:solidFill>
              </a:rPr>
              <a:t>reparte</a:t>
            </a:r>
          </a:p>
        </p:txBody>
      </p:sp>
      <p:sp>
        <p:nvSpPr>
          <p:cNvPr id="30" name="Rectángulo 29"/>
          <p:cNvSpPr/>
          <p:nvPr/>
        </p:nvSpPr>
        <p:spPr>
          <a:xfrm>
            <a:off x="7230263" y="4790332"/>
            <a:ext cx="8414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1600" i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internet</a:t>
            </a:r>
            <a:endParaRPr lang="es-PE" sz="1600" i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0" name="Título 1"/>
          <p:cNvSpPr txBox="1">
            <a:spLocks/>
          </p:cNvSpPr>
          <p:nvPr/>
        </p:nvSpPr>
        <p:spPr>
          <a:xfrm>
            <a:off x="10314168" y="75105"/>
            <a:ext cx="1747207" cy="5270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200" i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Lógica</a:t>
            </a:r>
          </a:p>
        </p:txBody>
      </p:sp>
    </p:spTree>
    <p:extLst>
      <p:ext uri="{BB962C8B-B14F-4D97-AF65-F5344CB8AC3E}">
        <p14:creationId xmlns:p14="http://schemas.microsoft.com/office/powerpoint/2010/main" val="39318703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960"/>
            <a:ext cx="12192000" cy="691896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901480" y="109742"/>
            <a:ext cx="6389031" cy="821876"/>
          </a:xfrm>
        </p:spPr>
        <p:txBody>
          <a:bodyPr>
            <a:normAutofit/>
          </a:bodyPr>
          <a:lstStyle/>
          <a:p>
            <a:r>
              <a:rPr lang="es-PE" sz="4000" b="1" dirty="0">
                <a:solidFill>
                  <a:srgbClr val="FF0000"/>
                </a:solidFill>
                <a:latin typeface="Arial Black" panose="020B0A04020102020204" pitchFamily="34" charset="0"/>
              </a:rPr>
              <a:t>Compartir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7" name="Título 1"/>
          <p:cNvSpPr txBox="1">
            <a:spLocks/>
          </p:cNvSpPr>
          <p:nvPr/>
        </p:nvSpPr>
        <p:spPr>
          <a:xfrm>
            <a:off x="10314168" y="75105"/>
            <a:ext cx="1747207" cy="5270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200" i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Comandos</a:t>
            </a:r>
          </a:p>
        </p:txBody>
      </p:sp>
      <p:sp>
        <p:nvSpPr>
          <p:cNvPr id="3" name="Rectángulo 2"/>
          <p:cNvSpPr/>
          <p:nvPr/>
        </p:nvSpPr>
        <p:spPr>
          <a:xfrm>
            <a:off x="1223776" y="1010605"/>
            <a:ext cx="97444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400" b="1" dirty="0">
                <a:solidFill>
                  <a:schemeClr val="bg1">
                    <a:lumMod val="85000"/>
                  </a:schemeClr>
                </a:solidFill>
              </a:rPr>
              <a:t>1. netsh wlan set hostednetwork mode=</a:t>
            </a:r>
            <a:r>
              <a:rPr lang="es-PE" sz="2400" b="1" dirty="0" err="1">
                <a:solidFill>
                  <a:schemeClr val="bg1">
                    <a:lumMod val="85000"/>
                  </a:schemeClr>
                </a:solidFill>
              </a:rPr>
              <a:t>allow</a:t>
            </a:r>
            <a:r>
              <a:rPr lang="es-PE" sz="2400" b="1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s-PE" sz="2400" b="1" dirty="0" err="1">
                <a:solidFill>
                  <a:schemeClr val="bg1">
                    <a:lumMod val="85000"/>
                  </a:schemeClr>
                </a:solidFill>
              </a:rPr>
              <a:t>ssid</a:t>
            </a:r>
            <a:r>
              <a:rPr lang="es-PE" sz="2400" b="1" dirty="0">
                <a:solidFill>
                  <a:schemeClr val="bg1">
                    <a:lumMod val="85000"/>
                  </a:schemeClr>
                </a:solidFill>
              </a:rPr>
              <a:t>=hp1551 key=12345678</a:t>
            </a:r>
          </a:p>
        </p:txBody>
      </p:sp>
      <p:sp>
        <p:nvSpPr>
          <p:cNvPr id="5" name="Rectángulo 4"/>
          <p:cNvSpPr/>
          <p:nvPr/>
        </p:nvSpPr>
        <p:spPr>
          <a:xfrm>
            <a:off x="3864966" y="1481500"/>
            <a:ext cx="45756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2400" b="1" dirty="0">
                <a:solidFill>
                  <a:schemeClr val="bg1">
                    <a:lumMod val="85000"/>
                  </a:schemeClr>
                </a:solidFill>
              </a:rPr>
              <a:t>2. netsh wlan start hostednetwork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160" y="2394857"/>
            <a:ext cx="4328834" cy="3289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2140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23676" y="3602038"/>
            <a:ext cx="9144000" cy="1655762"/>
          </a:xfrm>
        </p:spPr>
        <p:txBody>
          <a:bodyPr/>
          <a:lstStyle/>
          <a:p>
            <a:endParaRPr lang="es-PE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5028749" y="494010"/>
            <a:ext cx="24195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400" b="1" dirty="0">
                <a:solidFill>
                  <a:srgbClr val="FF0000"/>
                </a:solidFill>
              </a:rPr>
              <a:t>Adaptadores Wifi</a:t>
            </a: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461" y="6055744"/>
            <a:ext cx="1959484" cy="559853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1765097" y="3140373"/>
            <a:ext cx="995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400" dirty="0">
                <a:solidFill>
                  <a:schemeClr val="bg1">
                    <a:lumMod val="85000"/>
                  </a:schemeClr>
                </a:solidFill>
              </a:rPr>
              <a:t>Melón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8219416" y="1918926"/>
            <a:ext cx="16137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000" b="1" dirty="0">
                <a:solidFill>
                  <a:srgbClr val="FF0000"/>
                </a:solidFill>
              </a:rPr>
              <a:t>Cómpralo en:</a:t>
            </a:r>
          </a:p>
          <a:p>
            <a:endParaRPr lang="es-PE" sz="20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2716" y="3574688"/>
            <a:ext cx="1405328" cy="5621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8122" y="2889350"/>
            <a:ext cx="1211091" cy="4301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123" y="2675795"/>
            <a:ext cx="1080928" cy="76530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8">
            <a:biLevel thresh="5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4" t="14890" r="2504" b="8128"/>
          <a:stretch/>
        </p:blipFill>
        <p:spPr>
          <a:xfrm>
            <a:off x="1958196" y="871268"/>
            <a:ext cx="6400800" cy="5279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13202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823901"/>
            <a:ext cx="9144000" cy="2387600"/>
          </a:xfrm>
        </p:spPr>
        <p:txBody>
          <a:bodyPr>
            <a:normAutofit/>
          </a:bodyPr>
          <a:lstStyle/>
          <a:p>
            <a:r>
              <a:rPr lang="es-ES" sz="4400" b="1" dirty="0">
                <a:solidFill>
                  <a:srgbClr val="FF0000"/>
                </a:solidFill>
                <a:latin typeface="Arial Black" panose="020B0A04020102020204" pitchFamily="34" charset="0"/>
              </a:rPr>
              <a:t>NIVEL 3</a:t>
            </a:r>
            <a:endParaRPr lang="es-PE" sz="4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Subtítulo 2"/>
          <p:cNvSpPr txBox="1">
            <a:spLocks/>
          </p:cNvSpPr>
          <p:nvPr/>
        </p:nvSpPr>
        <p:spPr>
          <a:xfrm>
            <a:off x="1631092" y="328987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4400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INGENIERIA INVERSA</a:t>
            </a:r>
            <a:r>
              <a:rPr lang="es-PE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s-PE" sz="4400" b="1" dirty="0">
                <a:solidFill>
                  <a:srgbClr val="FF0000"/>
                </a:solidFill>
                <a:latin typeface="Arial Black" panose="020B0A04020102020204" pitchFamily="34" charset="0"/>
              </a:rPr>
              <a:t>WIFI</a:t>
            </a:r>
          </a:p>
        </p:txBody>
      </p:sp>
    </p:spTree>
    <p:extLst>
      <p:ext uri="{BB962C8B-B14F-4D97-AF65-F5344CB8AC3E}">
        <p14:creationId xmlns:p14="http://schemas.microsoft.com/office/powerpoint/2010/main" val="387996348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513820" y="778382"/>
            <a:ext cx="4882919" cy="1068990"/>
          </a:xfrm>
        </p:spPr>
        <p:txBody>
          <a:bodyPr>
            <a:normAutofit/>
          </a:bodyPr>
          <a:lstStyle/>
          <a:p>
            <a:r>
              <a:rPr lang="es-PE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OBSERVACIÓN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5130561" y="2299222"/>
            <a:ext cx="5649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2800" b="1" dirty="0">
                <a:solidFill>
                  <a:schemeClr val="bg1">
                    <a:lumMod val="85000"/>
                  </a:schemeClr>
                </a:solidFill>
              </a:rPr>
              <a:t>En el nivel 01 (curso 03) -&gt; Curso 04 </a:t>
            </a:r>
            <a:endParaRPr lang="es-PE" sz="2800" b="1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1026" name="Picture 2" descr="https://upload.wikimedia.org/wikipedia/commons/thumb/5/55/Magnifying_glass_icon.svg/1024px-Magnifying_glass_icon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123" y="1452473"/>
            <a:ext cx="3267574" cy="32675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644791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513820" y="778382"/>
            <a:ext cx="4882919" cy="1068990"/>
          </a:xfrm>
        </p:spPr>
        <p:txBody>
          <a:bodyPr>
            <a:normAutofit/>
          </a:bodyPr>
          <a:lstStyle/>
          <a:p>
            <a:r>
              <a:rPr lang="es-PE" sz="4000" b="1" dirty="0">
                <a:solidFill>
                  <a:srgbClr val="FF0000"/>
                </a:solidFill>
                <a:latin typeface="Arial Black" panose="020B0A04020102020204" pitchFamily="34" charset="0"/>
              </a:rPr>
              <a:t>REBUILD WISP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5489728" y="2299222"/>
            <a:ext cx="49311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2800" b="1" dirty="0">
                <a:solidFill>
                  <a:schemeClr val="bg1">
                    <a:lumMod val="85000"/>
                  </a:schemeClr>
                </a:solidFill>
              </a:rPr>
              <a:t>Reconstruyendo la información.</a:t>
            </a:r>
            <a:endParaRPr lang="es-PE" sz="2800" b="1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4" name="Picture 2" descr="http://www.clker.com/cliparts/f/7/8/2/1194994731911979695rebuild.svg.hi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443" y="1584960"/>
            <a:ext cx="3236675" cy="3302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ángulo 7"/>
          <p:cNvSpPr/>
          <p:nvPr/>
        </p:nvSpPr>
        <p:spPr>
          <a:xfrm>
            <a:off x="2088827" y="5202238"/>
            <a:ext cx="19479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2800" dirty="0">
                <a:solidFill>
                  <a:srgbClr val="ECECEC"/>
                </a:solidFill>
              </a:rPr>
              <a:t>Información</a:t>
            </a:r>
            <a:endParaRPr lang="es-PE" sz="2800" dirty="0">
              <a:solidFill>
                <a:srgbClr val="ECECE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15731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654540" y="327654"/>
            <a:ext cx="4882919" cy="1068990"/>
          </a:xfrm>
        </p:spPr>
        <p:txBody>
          <a:bodyPr>
            <a:normAutofit/>
          </a:bodyPr>
          <a:lstStyle/>
          <a:p>
            <a:r>
              <a:rPr lang="es-PE" sz="4000" b="1" dirty="0">
                <a:solidFill>
                  <a:srgbClr val="FF0000"/>
                </a:solidFill>
                <a:latin typeface="Arial Black" panose="020B0A04020102020204" pitchFamily="34" charset="0"/>
              </a:rPr>
              <a:t>LÓGICA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4999109" y="1767341"/>
            <a:ext cx="23688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2400" b="1" dirty="0">
                <a:solidFill>
                  <a:srgbClr val="ECECEC"/>
                </a:solidFill>
              </a:rPr>
              <a:t>Information Gray</a:t>
            </a:r>
            <a:endParaRPr lang="es-PE" sz="2400" b="1" dirty="0">
              <a:solidFill>
                <a:srgbClr val="ECECEC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981826" y="1767341"/>
            <a:ext cx="24484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2400" b="1" dirty="0">
                <a:solidFill>
                  <a:srgbClr val="ECECEC"/>
                </a:solidFill>
              </a:rPr>
              <a:t>Black information</a:t>
            </a:r>
            <a:endParaRPr lang="es-PE" sz="2400" b="1" dirty="0">
              <a:solidFill>
                <a:srgbClr val="ECECEC"/>
              </a:solidFill>
            </a:endParaRPr>
          </a:p>
        </p:txBody>
      </p:sp>
      <p:pic>
        <p:nvPicPr>
          <p:cNvPr id="2054" name="Picture 6" descr="https://cdn4.iconfinder.com/data/icons/logistic-delivery-solid-icons-vol-2/72/99-51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785" y="2599704"/>
            <a:ext cx="2927259" cy="2927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openclipart.org/image/800px/svg_to_png/200832/primary-rebuild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845" y="2599704"/>
            <a:ext cx="2385948" cy="23859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http://www.clker.com/cliparts/f/7/8/2/1194994731911979695rebuild.svg.hi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251" y="2602484"/>
            <a:ext cx="2364030" cy="2412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openclipart.org/image/800px/svg_to_png/198354/mono-rebuil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414" y="4156963"/>
            <a:ext cx="1532963" cy="1532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/>
          <p:cNvSpPr/>
          <p:nvPr/>
        </p:nvSpPr>
        <p:spPr>
          <a:xfrm>
            <a:off x="8802960" y="1767341"/>
            <a:ext cx="25569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2400" b="1" dirty="0">
                <a:solidFill>
                  <a:srgbClr val="ECECEC"/>
                </a:solidFill>
              </a:rPr>
              <a:t>Information White</a:t>
            </a:r>
            <a:endParaRPr lang="es-PE" sz="2400" b="1" dirty="0">
              <a:solidFill>
                <a:srgbClr val="ECECEC"/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9115634" y="5296131"/>
            <a:ext cx="20197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2400" b="1" dirty="0">
                <a:solidFill>
                  <a:srgbClr val="ECECEC"/>
                </a:solidFill>
              </a:rPr>
              <a:t>Reconstructed</a:t>
            </a:r>
            <a:endParaRPr lang="es-PE" sz="2400" b="1" dirty="0">
              <a:solidFill>
                <a:srgbClr val="ECECE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89392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840260"/>
            <a:ext cx="9144000" cy="1068990"/>
          </a:xfrm>
        </p:spPr>
        <p:txBody>
          <a:bodyPr>
            <a:normAutofit/>
          </a:bodyPr>
          <a:lstStyle/>
          <a:p>
            <a:r>
              <a:rPr lang="es-ES" sz="4000" b="1" dirty="0">
                <a:solidFill>
                  <a:srgbClr val="FF0000"/>
                </a:solidFill>
                <a:latin typeface="Arial Black" panose="020B0A04020102020204" pitchFamily="34" charset="0"/>
              </a:rPr>
              <a:t>CLIENTE WISP</a:t>
            </a:r>
            <a:endParaRPr lang="es-PE" sz="2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1</a:t>
            </a:r>
            <a:endParaRPr lang="es-PE" sz="3600" dirty="0"/>
          </a:p>
        </p:txBody>
      </p:sp>
      <p:sp>
        <p:nvSpPr>
          <p:cNvPr id="26" name="Título 1"/>
          <p:cNvSpPr txBox="1">
            <a:spLocks/>
          </p:cNvSpPr>
          <p:nvPr/>
        </p:nvSpPr>
        <p:spPr>
          <a:xfrm>
            <a:off x="2151283" y="2347783"/>
            <a:ext cx="8917312" cy="6509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01. Clase C: </a:t>
            </a:r>
            <a:r>
              <a:rPr lang="es-ES" sz="2800" b="1" dirty="0">
                <a:solidFill>
                  <a:schemeClr val="bg1"/>
                </a:solidFill>
              </a:rPr>
              <a:t>192.168.0.0/24 95% | </a:t>
            </a:r>
            <a:r>
              <a:rPr lang="es-E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Clase A: </a:t>
            </a:r>
            <a:r>
              <a:rPr lang="es-ES" sz="2800" b="1" dirty="0">
                <a:solidFill>
                  <a:schemeClr val="bg1"/>
                </a:solidFill>
              </a:rPr>
              <a:t>10.0.0.0/24 5%</a:t>
            </a:r>
            <a:endParaRPr lang="es-PE" sz="2800" b="1" dirty="0">
              <a:solidFill>
                <a:schemeClr val="bg1"/>
              </a:solidFill>
            </a:endParaRPr>
          </a:p>
        </p:txBody>
      </p:sp>
      <p:sp>
        <p:nvSpPr>
          <p:cNvPr id="27" name="Título 1"/>
          <p:cNvSpPr txBox="1">
            <a:spLocks/>
          </p:cNvSpPr>
          <p:nvPr/>
        </p:nvSpPr>
        <p:spPr>
          <a:xfrm>
            <a:off x="2151283" y="2998769"/>
            <a:ext cx="7841214" cy="6509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02. </a:t>
            </a:r>
            <a:r>
              <a:rPr lang="es-ES" sz="2800" b="1" dirty="0">
                <a:solidFill>
                  <a:schemeClr val="bg1"/>
                </a:solidFill>
              </a:rPr>
              <a:t>Marcas mas usadas. </a:t>
            </a:r>
            <a:r>
              <a:rPr lang="es-E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TP-LINK</a:t>
            </a:r>
            <a:r>
              <a:rPr lang="es-ES" sz="2800" b="1" dirty="0">
                <a:solidFill>
                  <a:schemeClr val="bg1"/>
                </a:solidFill>
              </a:rPr>
              <a:t> 95% y </a:t>
            </a:r>
            <a:r>
              <a:rPr lang="es-E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UBIQUITI</a:t>
            </a:r>
            <a:r>
              <a:rPr lang="es-ES" sz="2800" b="1" dirty="0">
                <a:solidFill>
                  <a:schemeClr val="bg1"/>
                </a:solidFill>
              </a:rPr>
              <a:t> 5%</a:t>
            </a:r>
            <a:endParaRPr lang="es-PE" sz="2800" b="1" dirty="0">
              <a:solidFill>
                <a:srgbClr val="D0CECE"/>
              </a:solidFill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2151283" y="3627934"/>
            <a:ext cx="7841214" cy="6509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03. </a:t>
            </a:r>
            <a:r>
              <a:rPr lang="es-ES" sz="2800" b="1" dirty="0">
                <a:solidFill>
                  <a:schemeClr val="bg1"/>
                </a:solidFill>
              </a:rPr>
              <a:t>Solo puedes hacer spoofing a </a:t>
            </a:r>
            <a:r>
              <a:rPr lang="es-E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Mac Inalámbricas</a:t>
            </a:r>
            <a:endParaRPr lang="es-PE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9552505" y="422019"/>
            <a:ext cx="1931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i="1" dirty="0">
                <a:solidFill>
                  <a:srgbClr val="D0CECE"/>
                </a:solidFill>
              </a:rPr>
              <a:t>Pentesting Externo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92894863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488797"/>
            <a:ext cx="9144000" cy="1068990"/>
          </a:xfrm>
        </p:spPr>
        <p:txBody>
          <a:bodyPr>
            <a:normAutofit/>
          </a:bodyPr>
          <a:lstStyle/>
          <a:p>
            <a:r>
              <a:rPr lang="es-ES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CLIENTES TP-LINK</a:t>
            </a:r>
            <a:endParaRPr lang="es-PE" sz="1600" i="1" dirty="0">
              <a:solidFill>
                <a:srgbClr val="D0CECE"/>
              </a:solidFill>
            </a:endParaRP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1</a:t>
            </a:r>
            <a:endParaRPr lang="es-PE" sz="3600" dirty="0"/>
          </a:p>
        </p:txBody>
      </p:sp>
      <p:sp>
        <p:nvSpPr>
          <p:cNvPr id="3" name="Rectángulo 2"/>
          <p:cNvSpPr/>
          <p:nvPr/>
        </p:nvSpPr>
        <p:spPr>
          <a:xfrm>
            <a:off x="3201225" y="1793053"/>
            <a:ext cx="219455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Mac Antiguas</a:t>
            </a:r>
            <a:endParaRPr lang="es-PE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s-PE" sz="2800" dirty="0">
                <a:solidFill>
                  <a:schemeClr val="bg1"/>
                </a:solidFill>
              </a:rPr>
              <a:t>    </a:t>
            </a:r>
            <a:r>
              <a:rPr lang="es-PE" sz="2800" b="1" dirty="0">
                <a:solidFill>
                  <a:schemeClr val="bg1"/>
                </a:solidFill>
              </a:rPr>
              <a:t>0023CD</a:t>
            </a:r>
          </a:p>
          <a:p>
            <a:r>
              <a:rPr lang="es-PE" sz="2800" b="1" dirty="0">
                <a:solidFill>
                  <a:schemeClr val="bg1"/>
                </a:solidFill>
              </a:rPr>
              <a:t>    002586</a:t>
            </a:r>
          </a:p>
          <a:p>
            <a:r>
              <a:rPr lang="es-PE" sz="2800" b="1" dirty="0">
                <a:solidFill>
                  <a:schemeClr val="bg1"/>
                </a:solidFill>
              </a:rPr>
              <a:t>    002719</a:t>
            </a:r>
          </a:p>
          <a:p>
            <a:r>
              <a:rPr lang="es-PE" sz="2800" b="1" dirty="0">
                <a:solidFill>
                  <a:schemeClr val="bg1"/>
                </a:solidFill>
              </a:rPr>
              <a:t>    001D0F</a:t>
            </a:r>
          </a:p>
          <a:p>
            <a:r>
              <a:rPr lang="es-PE" sz="2800" b="1" dirty="0">
                <a:solidFill>
                  <a:schemeClr val="bg1"/>
                </a:solidFill>
              </a:rPr>
              <a:t>    002127</a:t>
            </a:r>
          </a:p>
          <a:p>
            <a:r>
              <a:rPr lang="es-PE" sz="2800" b="1" dirty="0">
                <a:solidFill>
                  <a:schemeClr val="bg1"/>
                </a:solidFill>
              </a:rPr>
              <a:t>    F4EC38</a:t>
            </a:r>
          </a:p>
          <a:p>
            <a:r>
              <a:rPr lang="es-PE" sz="2800" b="1" dirty="0">
                <a:solidFill>
                  <a:schemeClr val="bg1"/>
                </a:solidFill>
              </a:rPr>
              <a:t>   D85D4C</a:t>
            </a:r>
          </a:p>
          <a:p>
            <a:r>
              <a:rPr lang="es-PE" sz="2800" b="1" dirty="0">
                <a:solidFill>
                  <a:schemeClr val="bg1"/>
                </a:solidFill>
              </a:rPr>
              <a:t>   940C6D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2093229" y="3429000"/>
            <a:ext cx="72006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2009</a:t>
            </a:r>
          </a:p>
          <a:p>
            <a:r>
              <a:rPr lang="es-ES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al</a:t>
            </a:r>
            <a:endParaRPr lang="es-PE" sz="2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ES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2012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9552505" y="422019"/>
            <a:ext cx="1931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i="1" dirty="0">
                <a:solidFill>
                  <a:srgbClr val="D0CECE"/>
                </a:solidFill>
              </a:rPr>
              <a:t>Pentesting Externo</a:t>
            </a:r>
            <a:endParaRPr lang="es-PE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935" y="1975877"/>
            <a:ext cx="4395157" cy="3312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454102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251879"/>
            <a:ext cx="9144000" cy="1068990"/>
          </a:xfrm>
        </p:spPr>
        <p:txBody>
          <a:bodyPr>
            <a:normAutofit/>
          </a:bodyPr>
          <a:lstStyle/>
          <a:p>
            <a:r>
              <a:rPr lang="es-ES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CLIENTE WISP</a:t>
            </a:r>
            <a:endParaRPr lang="es-PE" sz="1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4</a:t>
            </a:r>
            <a:endParaRPr lang="es-PE" sz="3600" dirty="0"/>
          </a:p>
        </p:txBody>
      </p:sp>
      <p:sp>
        <p:nvSpPr>
          <p:cNvPr id="9" name="Rectángulo 8"/>
          <p:cNvSpPr/>
          <p:nvPr/>
        </p:nvSpPr>
        <p:spPr>
          <a:xfrm>
            <a:off x="917459" y="1872437"/>
            <a:ext cx="3208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¿Cual es la MAC de los clientes?</a:t>
            </a:r>
          </a:p>
          <a:p>
            <a:r>
              <a:rPr lang="es-ES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¡Mac Address!</a:t>
            </a:r>
            <a:endParaRPr lang="es-PE" b="1" i="1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8110511" y="1947709"/>
            <a:ext cx="35514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¿Qué paginas ingresan los clientes?</a:t>
            </a:r>
          </a:p>
          <a:p>
            <a:r>
              <a:rPr lang="es-ES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¡Sniffing!</a:t>
            </a:r>
            <a:endParaRPr lang="es-PE" b="1" i="1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756426" y="4916711"/>
            <a:ext cx="389433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IP &amp; Segmentos usados por los clientes</a:t>
            </a:r>
          </a:p>
          <a:p>
            <a:r>
              <a:rPr lang="es-ES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¡IPs &amp; Segmentos!</a:t>
            </a:r>
            <a:endParaRPr lang="es-PE" b="1" i="1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ES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8209934" y="4916711"/>
            <a:ext cx="30239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Tips de Seguridad Informática</a:t>
            </a:r>
            <a:br>
              <a:rPr lang="es-E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s-ES" b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</a:t>
            </a:r>
            <a:r>
              <a:rPr lang="es-ES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¡Security!</a:t>
            </a:r>
            <a:endParaRPr lang="es-PE" b="1" i="1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9552505" y="422019"/>
            <a:ext cx="1931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i="1" dirty="0">
                <a:solidFill>
                  <a:srgbClr val="D0CECE"/>
                </a:solidFill>
              </a:rPr>
              <a:t>Pentesting Externo</a:t>
            </a:r>
            <a:endParaRPr lang="es-PE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187" y="1695201"/>
            <a:ext cx="4123809" cy="3104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ángulo 4"/>
          <p:cNvSpPr/>
          <p:nvPr/>
        </p:nvSpPr>
        <p:spPr>
          <a:xfrm>
            <a:off x="4011337" y="5983056"/>
            <a:ext cx="4383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b="1" dirty="0">
                <a:solidFill>
                  <a:schemeClr val="bg1">
                    <a:lumMod val="85000"/>
                  </a:schemeClr>
                </a:solidFill>
              </a:rPr>
              <a:t>https://www.wireshark.org/download.html</a:t>
            </a:r>
          </a:p>
        </p:txBody>
      </p:sp>
    </p:spTree>
    <p:extLst>
      <p:ext uri="{BB962C8B-B14F-4D97-AF65-F5344CB8AC3E}">
        <p14:creationId xmlns:p14="http://schemas.microsoft.com/office/powerpoint/2010/main" val="76812185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236094"/>
            <a:ext cx="9144000" cy="1068990"/>
          </a:xfrm>
        </p:spPr>
        <p:txBody>
          <a:bodyPr>
            <a:normAutofit/>
          </a:bodyPr>
          <a:lstStyle/>
          <a:p>
            <a:r>
              <a:rPr lang="es-ES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¿Qué modem usan?</a:t>
            </a:r>
            <a:endParaRPr lang="es-PE" sz="1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4</a:t>
            </a:r>
            <a:endParaRPr lang="es-PE" sz="3600" dirty="0"/>
          </a:p>
        </p:txBody>
      </p:sp>
      <p:sp>
        <p:nvSpPr>
          <p:cNvPr id="9" name="Rectángulo 8"/>
          <p:cNvSpPr/>
          <p:nvPr/>
        </p:nvSpPr>
        <p:spPr>
          <a:xfrm>
            <a:off x="1285272" y="1977762"/>
            <a:ext cx="2554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¿Cuál es su dirección IP?</a:t>
            </a:r>
            <a:endParaRPr lang="es-PE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4739941" y="1541259"/>
            <a:ext cx="28827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¿Qué marca les puso su ISP?</a:t>
            </a:r>
          </a:p>
          <a:p>
            <a:r>
              <a:rPr lang="es-ES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¡fingerprinting!</a:t>
            </a:r>
            <a:endParaRPr lang="es-PE" b="1" i="1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8185113" y="2309162"/>
            <a:ext cx="34576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¿Cómo rastrear la casa del dueño?</a:t>
            </a:r>
          </a:p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</a:t>
            </a:r>
            <a:r>
              <a:rPr lang="es-ES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¡Localización Exacta!</a:t>
            </a:r>
            <a:endParaRPr lang="es-PE" b="1" i="1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8351762" y="4729850"/>
            <a:ext cx="32910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¿Cómo securizamos estos fallos?</a:t>
            </a:r>
            <a:br>
              <a:rPr lang="es-E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s-ES" b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</a:t>
            </a:r>
            <a:r>
              <a:rPr lang="es-ES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¡Security!</a:t>
            </a:r>
            <a:endParaRPr lang="es-PE" b="1" i="1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907993" y="2955493"/>
            <a:ext cx="2590196" cy="9079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7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¿Cuál es su proveedor ISP?</a:t>
            </a:r>
          </a:p>
          <a:p>
            <a:r>
              <a:rPr lang="es-ES" b="1" i="1" dirty="0">
                <a:solidFill>
                  <a:schemeClr val="accent3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¡ISP!</a:t>
            </a:r>
            <a:br>
              <a:rPr lang="es-ES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s-PE" b="1" i="1" dirty="0">
              <a:solidFill>
                <a:schemeClr val="accent3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9552505" y="422019"/>
            <a:ext cx="1931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i="1" dirty="0">
                <a:solidFill>
                  <a:srgbClr val="D0CECE"/>
                </a:solidFill>
              </a:rPr>
              <a:t>Pentesting Externo</a:t>
            </a:r>
            <a:endParaRPr lang="es-PE" dirty="0"/>
          </a:p>
        </p:txBody>
      </p:sp>
      <p:sp>
        <p:nvSpPr>
          <p:cNvPr id="17" name="Rectángulo 16"/>
          <p:cNvSpPr/>
          <p:nvPr/>
        </p:nvSpPr>
        <p:spPr>
          <a:xfrm>
            <a:off x="1083001" y="4729849"/>
            <a:ext cx="23508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Defacement SSID</a:t>
            </a:r>
          </a:p>
          <a:p>
            <a:r>
              <a:rPr lang="es-ES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¡</a:t>
            </a:r>
            <a:r>
              <a:rPr lang="es-ES" b="1" i="1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Defacing</a:t>
            </a:r>
            <a:r>
              <a:rPr lang="es-ES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es-PE" b="1" i="1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392" y="2271418"/>
            <a:ext cx="4123809" cy="3104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Rectángulo 17"/>
          <p:cNvSpPr/>
          <p:nvPr/>
        </p:nvSpPr>
        <p:spPr>
          <a:xfrm>
            <a:off x="4011337" y="5983059"/>
            <a:ext cx="4383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b="1" dirty="0">
                <a:solidFill>
                  <a:schemeClr val="bg1">
                    <a:lumMod val="85000"/>
                  </a:schemeClr>
                </a:solidFill>
              </a:rPr>
              <a:t>https://www.wireshark.org/download.html</a:t>
            </a:r>
          </a:p>
        </p:txBody>
      </p:sp>
    </p:spTree>
    <p:extLst>
      <p:ext uri="{BB962C8B-B14F-4D97-AF65-F5344CB8AC3E}">
        <p14:creationId xmlns:p14="http://schemas.microsoft.com/office/powerpoint/2010/main" val="363547080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236094"/>
            <a:ext cx="9144000" cy="1068990"/>
          </a:xfrm>
        </p:spPr>
        <p:txBody>
          <a:bodyPr>
            <a:normAutofit/>
          </a:bodyPr>
          <a:lstStyle/>
          <a:p>
            <a:r>
              <a:rPr lang="es-ES" sz="3600" dirty="0">
                <a:solidFill>
                  <a:srgbClr val="FF0000"/>
                </a:solidFill>
                <a:latin typeface="Arial Black" panose="020B0A04020102020204" pitchFamily="34" charset="0"/>
              </a:rPr>
              <a:t>EMISORES WISP</a:t>
            </a:r>
            <a:endParaRPr lang="es-PE" sz="1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4</a:t>
            </a:r>
            <a:endParaRPr lang="es-PE" sz="3600" dirty="0"/>
          </a:p>
        </p:txBody>
      </p:sp>
      <p:sp>
        <p:nvSpPr>
          <p:cNvPr id="10" name="Rectángulo 9"/>
          <p:cNvSpPr/>
          <p:nvPr/>
        </p:nvSpPr>
        <p:spPr>
          <a:xfrm>
            <a:off x="8297307" y="3764810"/>
            <a:ext cx="3404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Reconstruyendo topología de Red</a:t>
            </a:r>
          </a:p>
          <a:p>
            <a:r>
              <a:rPr lang="es-ES" b="1" i="1" dirty="0">
                <a:solidFill>
                  <a:schemeClr val="accent3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¡Infraestructura WISP!</a:t>
            </a:r>
            <a:endParaRPr lang="es-PE" b="1" i="1" dirty="0">
              <a:solidFill>
                <a:schemeClr val="accent3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633911" y="3949842"/>
            <a:ext cx="40432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IPs y segmentos usados por los emisores</a:t>
            </a:r>
          </a:p>
          <a:p>
            <a:r>
              <a:rPr lang="es-ES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</a:t>
            </a:r>
            <a:r>
              <a:rPr lang="es-ES" b="1" i="1" dirty="0">
                <a:solidFill>
                  <a:schemeClr val="accent3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¡IPs &amp; Segmentos!</a:t>
            </a:r>
            <a:endParaRPr lang="es-PE" b="1" i="1" dirty="0">
              <a:solidFill>
                <a:schemeClr val="accent3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633911" y="1790255"/>
            <a:ext cx="34763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que Equipos reparten internet</a:t>
            </a:r>
          </a:p>
          <a:p>
            <a:r>
              <a:rPr lang="es-ES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es-ES" b="1" i="1" dirty="0">
                <a:solidFill>
                  <a:schemeClr val="accent3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¡marca del kit emisor!</a:t>
            </a:r>
          </a:p>
        </p:txBody>
      </p:sp>
      <p:sp>
        <p:nvSpPr>
          <p:cNvPr id="14" name="Rectángulo 13"/>
          <p:cNvSpPr/>
          <p:nvPr/>
        </p:nvSpPr>
        <p:spPr>
          <a:xfrm>
            <a:off x="8401075" y="1633949"/>
            <a:ext cx="28859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¿IPs de los Servidores WISP?</a:t>
            </a:r>
            <a:br>
              <a:rPr lang="es-E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s-ES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</a:t>
            </a:r>
            <a:r>
              <a:rPr lang="es-ES" b="1" i="1" dirty="0">
                <a:solidFill>
                  <a:schemeClr val="accent3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¡Fingerprinting!</a:t>
            </a:r>
            <a:endParaRPr lang="es-PE" b="1" i="1" dirty="0">
              <a:solidFill>
                <a:schemeClr val="accent3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350" y="1626080"/>
            <a:ext cx="5605256" cy="3998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Rectángulo 14"/>
          <p:cNvSpPr/>
          <p:nvPr/>
        </p:nvSpPr>
        <p:spPr>
          <a:xfrm>
            <a:off x="4610472" y="5079787"/>
            <a:ext cx="7104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Dueño </a:t>
            </a:r>
            <a:br>
              <a:rPr lang="es-ES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s-ES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WISP</a:t>
            </a:r>
            <a:endParaRPr lang="es-PE" sz="1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4721866" y="2996488"/>
            <a:ext cx="11199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Torre WISP</a:t>
            </a:r>
            <a:endParaRPr lang="es-PE" sz="16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830447" y="5265825"/>
            <a:ext cx="23508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Defacement SSID</a:t>
            </a:r>
          </a:p>
          <a:p>
            <a:r>
              <a:rPr lang="es-ES" b="1" i="1" dirty="0">
                <a:solidFill>
                  <a:schemeClr val="accent3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¡</a:t>
            </a:r>
            <a:r>
              <a:rPr lang="es-ES" b="1" i="1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Defacing</a:t>
            </a:r>
            <a:r>
              <a:rPr lang="es-ES" b="1" i="1" dirty="0">
                <a:solidFill>
                  <a:schemeClr val="accent3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es-PE" b="1" i="1" dirty="0">
              <a:solidFill>
                <a:schemeClr val="accent3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8513579" y="5332526"/>
            <a:ext cx="24245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Tips de Seguridad WISP</a:t>
            </a:r>
          </a:p>
          <a:p>
            <a:r>
              <a:rPr lang="es-ES" b="1" i="1" dirty="0">
                <a:solidFill>
                  <a:schemeClr val="accent3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¡Seguridad!</a:t>
            </a:r>
            <a:endParaRPr lang="es-PE" b="1" i="1" dirty="0">
              <a:solidFill>
                <a:schemeClr val="accent3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9552505" y="422019"/>
            <a:ext cx="1931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i="1" dirty="0">
                <a:solidFill>
                  <a:srgbClr val="D0CECE"/>
                </a:solidFill>
              </a:rPr>
              <a:t>Pentesting Externo</a:t>
            </a:r>
            <a:endParaRPr lang="es-PE" dirty="0"/>
          </a:p>
        </p:txBody>
      </p:sp>
      <p:sp>
        <p:nvSpPr>
          <p:cNvPr id="19" name="Rectángulo 18"/>
          <p:cNvSpPr/>
          <p:nvPr/>
        </p:nvSpPr>
        <p:spPr>
          <a:xfrm>
            <a:off x="4011337" y="5965638"/>
            <a:ext cx="4383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b="1" dirty="0">
                <a:solidFill>
                  <a:schemeClr val="bg1"/>
                </a:solidFill>
              </a:rPr>
              <a:t>https://www.wireshark.org/download.html</a:t>
            </a:r>
          </a:p>
        </p:txBody>
      </p:sp>
    </p:spTree>
    <p:extLst>
      <p:ext uri="{BB962C8B-B14F-4D97-AF65-F5344CB8AC3E}">
        <p14:creationId xmlns:p14="http://schemas.microsoft.com/office/powerpoint/2010/main" val="153787738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700764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61546" y="-23072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5</a:t>
            </a:r>
            <a:endParaRPr lang="es-PE" sz="36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260" y="644465"/>
            <a:ext cx="8527186" cy="59375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Rectángulo 15"/>
          <p:cNvSpPr/>
          <p:nvPr/>
        </p:nvSpPr>
        <p:spPr>
          <a:xfrm>
            <a:off x="10120221" y="98854"/>
            <a:ext cx="17843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b="1" i="1" dirty="0">
                <a:solidFill>
                  <a:srgbClr val="D0CECE"/>
                </a:solidFill>
              </a:rPr>
              <a:t>Pentesting Externo</a:t>
            </a:r>
            <a:endParaRPr lang="es-PE" sz="1600" b="1" dirty="0"/>
          </a:p>
        </p:txBody>
      </p:sp>
      <p:sp>
        <p:nvSpPr>
          <p:cNvPr id="30" name="Rectángulo 29"/>
          <p:cNvSpPr/>
          <p:nvPr/>
        </p:nvSpPr>
        <p:spPr>
          <a:xfrm>
            <a:off x="8725732" y="4528884"/>
            <a:ext cx="250390" cy="24622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PE" sz="1000" b="1" dirty="0">
                <a:solidFill>
                  <a:srgbClr val="FFFF00"/>
                </a:solidFill>
              </a:rPr>
              <a:t>2</a:t>
            </a:r>
          </a:p>
        </p:txBody>
      </p:sp>
      <p:cxnSp>
        <p:nvCxnSpPr>
          <p:cNvPr id="27" name="Conector recto de flecha 26"/>
          <p:cNvCxnSpPr/>
          <p:nvPr/>
        </p:nvCxnSpPr>
        <p:spPr>
          <a:xfrm>
            <a:off x="6482659" y="1865517"/>
            <a:ext cx="1992690" cy="3553732"/>
          </a:xfrm>
          <a:prstGeom prst="straightConnector1">
            <a:avLst/>
          </a:prstGeom>
          <a:ln w="7620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ángulo 8"/>
          <p:cNvSpPr/>
          <p:nvPr/>
        </p:nvSpPr>
        <p:spPr>
          <a:xfrm>
            <a:off x="5887830" y="2446237"/>
            <a:ext cx="11199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Torre WISP</a:t>
            </a:r>
            <a:endParaRPr lang="es-PE" sz="16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4277847" y="5818642"/>
            <a:ext cx="7104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Dueño </a:t>
            </a:r>
            <a:br>
              <a:rPr lang="es-ES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s-ES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WISP</a:t>
            </a:r>
            <a:endParaRPr lang="es-PE" sz="1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749" y="5340496"/>
            <a:ext cx="1101792" cy="8291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Rectángulo 18"/>
          <p:cNvSpPr/>
          <p:nvPr/>
        </p:nvSpPr>
        <p:spPr>
          <a:xfrm>
            <a:off x="2631395" y="5353174"/>
            <a:ext cx="9451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s-ES" sz="1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Router</a:t>
            </a:r>
            <a:br>
              <a:rPr lang="es-ES" sz="1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s-ES" sz="1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ZYXEL</a:t>
            </a:r>
            <a:endParaRPr lang="es-PE" sz="12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8261852" y="4833709"/>
            <a:ext cx="13354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RB750 Mikrotik</a:t>
            </a:r>
            <a:endParaRPr lang="es-PE" sz="1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2996554" y="4411871"/>
            <a:ext cx="250390" cy="24622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PE" sz="1000" b="1" dirty="0">
                <a:solidFill>
                  <a:srgbClr val="FFFF00"/>
                </a:solidFill>
              </a:rPr>
              <a:t>1</a:t>
            </a:r>
            <a:endParaRPr lang="es-PE" sz="1050" b="1" dirty="0">
              <a:solidFill>
                <a:srgbClr val="FFFF00"/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8326091" y="6123672"/>
            <a:ext cx="10599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400" b="1" i="1" dirty="0">
                <a:solidFill>
                  <a:srgbClr val="92D050"/>
                </a:solidFill>
              </a:rPr>
              <a:t>192.168.3.1</a:t>
            </a:r>
            <a:endParaRPr lang="es-PE" sz="1400" b="1" dirty="0">
              <a:solidFill>
                <a:srgbClr val="92D050"/>
              </a:solidFill>
            </a:endParaRPr>
          </a:p>
        </p:txBody>
      </p:sp>
      <p:pic>
        <p:nvPicPr>
          <p:cNvPr id="4104" name="Picture 8" descr="http://4.bp.blogspot.com/-TfdNgGSn5dU/VO5aqTwDwNI/AAAAAAAAKAY/I4gUYMHJZB0/s1600/00398096_n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845" y="5125813"/>
            <a:ext cx="1307050" cy="1071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/>
          <p:cNvSpPr/>
          <p:nvPr/>
        </p:nvSpPr>
        <p:spPr>
          <a:xfrm>
            <a:off x="9646893" y="5213935"/>
            <a:ext cx="1933478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500" i="1" dirty="0">
                <a:solidFill>
                  <a:srgbClr val="D0CECE"/>
                </a:solidFill>
              </a:rPr>
              <a:t>Gateway</a:t>
            </a:r>
          </a:p>
          <a:p>
            <a:r>
              <a:rPr lang="es-ES" sz="1400" i="1" dirty="0">
                <a:solidFill>
                  <a:srgbClr val="D0CECE"/>
                </a:solidFill>
              </a:rPr>
              <a:t>(</a:t>
            </a:r>
            <a:r>
              <a:rPr lang="es-ES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Controla</a:t>
            </a:r>
            <a:r>
              <a:rPr lang="es-ES" sz="1400" i="1" dirty="0">
                <a:solidFill>
                  <a:srgbClr val="D0CECE"/>
                </a:solidFill>
              </a:rPr>
              <a:t> el Bandwidth)</a:t>
            </a:r>
            <a:endParaRPr lang="es-PE" sz="1400" dirty="0"/>
          </a:p>
        </p:txBody>
      </p:sp>
      <p:cxnSp>
        <p:nvCxnSpPr>
          <p:cNvPr id="36" name="Conector recto de flecha 35"/>
          <p:cNvCxnSpPr>
            <a:stCxn id="4104" idx="1"/>
          </p:cNvCxnSpPr>
          <p:nvPr/>
        </p:nvCxnSpPr>
        <p:spPr>
          <a:xfrm flipH="1">
            <a:off x="3620873" y="5661704"/>
            <a:ext cx="4548972" cy="377716"/>
          </a:xfrm>
          <a:prstGeom prst="straightConnector1">
            <a:avLst/>
          </a:prstGeom>
          <a:ln w="7620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ángulo 57"/>
          <p:cNvSpPr/>
          <p:nvPr/>
        </p:nvSpPr>
        <p:spPr>
          <a:xfrm>
            <a:off x="9665970" y="5671232"/>
            <a:ext cx="21025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500" i="1" dirty="0">
                <a:solidFill>
                  <a:srgbClr val="D0CECE"/>
                </a:solidFill>
              </a:rPr>
              <a:t>Hotspot</a:t>
            </a:r>
            <a:r>
              <a:rPr lang="es-ES" sz="1600" i="1" dirty="0">
                <a:solidFill>
                  <a:srgbClr val="D0CECE"/>
                </a:solidFill>
              </a:rPr>
              <a:t> </a:t>
            </a:r>
            <a:r>
              <a:rPr lang="es-ES" sz="14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(Portal Cautivo)</a:t>
            </a:r>
            <a:endParaRPr lang="es-PE" sz="14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Rectángulo 51"/>
          <p:cNvSpPr/>
          <p:nvPr/>
        </p:nvSpPr>
        <p:spPr>
          <a:xfrm>
            <a:off x="9655054" y="5946181"/>
            <a:ext cx="23643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1400" i="1" dirty="0">
                <a:solidFill>
                  <a:srgbClr val="D0CECE"/>
                </a:solidFill>
              </a:rPr>
              <a:t>5 puertos 10/100 </a:t>
            </a:r>
            <a:r>
              <a:rPr lang="es-PE" sz="14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WAN o LAN</a:t>
            </a:r>
            <a:r>
              <a:rPr lang="es-PE" sz="1400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endParaRPr lang="es-PE" sz="1400" dirty="0"/>
          </a:p>
        </p:txBody>
      </p:sp>
      <p:sp>
        <p:nvSpPr>
          <p:cNvPr id="61" name="Rectángulo 60"/>
          <p:cNvSpPr/>
          <p:nvPr/>
        </p:nvSpPr>
        <p:spPr>
          <a:xfrm>
            <a:off x="9638184" y="6222815"/>
            <a:ext cx="23812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1400" i="1" dirty="0">
                <a:solidFill>
                  <a:srgbClr val="D0CECE"/>
                </a:solidFill>
              </a:rPr>
              <a:t>Firewall + Proxy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2588150" y="6138521"/>
            <a:ext cx="93807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rgbClr val="FFFF00"/>
                </a:solidFill>
              </a:rPr>
              <a:t>192.168.5.5</a:t>
            </a:r>
            <a:endParaRPr lang="es-PE" sz="1200" b="1" dirty="0">
              <a:solidFill>
                <a:srgbClr val="FFFF00"/>
              </a:solidFill>
            </a:endParaRPr>
          </a:p>
        </p:txBody>
      </p:sp>
      <p:sp>
        <p:nvSpPr>
          <p:cNvPr id="71" name="Rectángulo 70"/>
          <p:cNvSpPr/>
          <p:nvPr/>
        </p:nvSpPr>
        <p:spPr>
          <a:xfrm>
            <a:off x="4651899" y="452796"/>
            <a:ext cx="10785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PROWARE</a:t>
            </a:r>
            <a:endParaRPr lang="es-PE" sz="1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2" name="Rectángulo 71"/>
          <p:cNvSpPr/>
          <p:nvPr/>
        </p:nvSpPr>
        <p:spPr>
          <a:xfrm>
            <a:off x="6315236" y="655949"/>
            <a:ext cx="250390" cy="24622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PE" sz="1000" b="1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77" name="Rectángulo 76"/>
          <p:cNvSpPr/>
          <p:nvPr/>
        </p:nvSpPr>
        <p:spPr>
          <a:xfrm>
            <a:off x="2475032" y="6349081"/>
            <a:ext cx="123303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100" b="1" i="1" dirty="0">
                <a:solidFill>
                  <a:srgbClr val="FFFF00"/>
                </a:solidFill>
              </a:rPr>
              <a:t>00:02:CF:E3:42:62</a:t>
            </a:r>
            <a:endParaRPr lang="es-PE" sz="1100" b="1" dirty="0">
              <a:solidFill>
                <a:srgbClr val="FFFF00"/>
              </a:solidFill>
            </a:endParaRPr>
          </a:p>
        </p:txBody>
      </p:sp>
      <p:sp>
        <p:nvSpPr>
          <p:cNvPr id="78" name="Rectángulo 77"/>
          <p:cNvSpPr/>
          <p:nvPr/>
        </p:nvSpPr>
        <p:spPr>
          <a:xfrm>
            <a:off x="8221238" y="6330679"/>
            <a:ext cx="12811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100" b="1" i="1" dirty="0">
                <a:solidFill>
                  <a:srgbClr val="92D050"/>
                </a:solidFill>
              </a:rPr>
              <a:t>D4:CA:6D:8F:91:00</a:t>
            </a:r>
            <a:endParaRPr lang="es-PE" sz="1100" b="1" dirty="0">
              <a:solidFill>
                <a:srgbClr val="92D050"/>
              </a:solidFill>
            </a:endParaRPr>
          </a:p>
        </p:txBody>
      </p:sp>
      <p:sp>
        <p:nvSpPr>
          <p:cNvPr id="81" name="Rectángulo 80"/>
          <p:cNvSpPr/>
          <p:nvPr/>
        </p:nvSpPr>
        <p:spPr>
          <a:xfrm>
            <a:off x="2424300" y="4841600"/>
            <a:ext cx="147638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100" b="1" i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DNS: 200.48.225.130</a:t>
            </a:r>
            <a:endParaRPr lang="es-PE" sz="1100" b="1" i="1" dirty="0">
              <a:solidFill>
                <a:schemeClr val="bg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4" name="Rectángulo 83"/>
          <p:cNvSpPr/>
          <p:nvPr/>
        </p:nvSpPr>
        <p:spPr>
          <a:xfrm>
            <a:off x="7356440" y="440128"/>
            <a:ext cx="22986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UBIQUITI NANOSTATION M5</a:t>
            </a:r>
            <a:endParaRPr lang="es-PE" sz="1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5" name="Rectángulo 84"/>
          <p:cNvSpPr/>
          <p:nvPr/>
        </p:nvSpPr>
        <p:spPr>
          <a:xfrm>
            <a:off x="7266492" y="667246"/>
            <a:ext cx="1085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i="1" dirty="0">
                <a:solidFill>
                  <a:srgbClr val="D0CECE"/>
                </a:solidFill>
              </a:rPr>
              <a:t>192.168.1.250</a:t>
            </a:r>
            <a:endParaRPr lang="es-PE" sz="1200" dirty="0"/>
          </a:p>
        </p:txBody>
      </p:sp>
      <p:sp>
        <p:nvSpPr>
          <p:cNvPr id="86" name="Rectángulo 85"/>
          <p:cNvSpPr/>
          <p:nvPr/>
        </p:nvSpPr>
        <p:spPr>
          <a:xfrm>
            <a:off x="7145158" y="848846"/>
            <a:ext cx="13756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DC:9F:DB:46:85:65</a:t>
            </a:r>
            <a:endParaRPr lang="es-PE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7" name="Rectángulo 86"/>
          <p:cNvSpPr/>
          <p:nvPr/>
        </p:nvSpPr>
        <p:spPr>
          <a:xfrm>
            <a:off x="4659738" y="679087"/>
            <a:ext cx="9284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i="1" dirty="0">
                <a:solidFill>
                  <a:srgbClr val="D0CECE"/>
                </a:solidFill>
              </a:rPr>
              <a:t>192.168.1.5</a:t>
            </a:r>
            <a:endParaRPr lang="es-PE" sz="1200" dirty="0"/>
          </a:p>
        </p:txBody>
      </p:sp>
      <p:sp>
        <p:nvSpPr>
          <p:cNvPr id="88" name="Rectángulo 87"/>
          <p:cNvSpPr/>
          <p:nvPr/>
        </p:nvSpPr>
        <p:spPr>
          <a:xfrm>
            <a:off x="4458505" y="860687"/>
            <a:ext cx="13596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6C:FD:B9:9F:FD:36</a:t>
            </a:r>
            <a:endParaRPr lang="es-PE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102" name="Imagen 410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20" y="1054719"/>
            <a:ext cx="1523908" cy="1523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6" name="Imagen 9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61" y="2734085"/>
            <a:ext cx="1523908" cy="1523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7" name="Imagen 9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812" y="1070732"/>
            <a:ext cx="1523908" cy="1523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8" name="Imagen 9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9710" y="2714184"/>
            <a:ext cx="1523908" cy="1523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9" name="Rectángulo 98"/>
          <p:cNvSpPr/>
          <p:nvPr/>
        </p:nvSpPr>
        <p:spPr>
          <a:xfrm>
            <a:off x="838623" y="1255535"/>
            <a:ext cx="6125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USER</a:t>
            </a:r>
            <a:endParaRPr lang="es-PE" sz="1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0" name="Rectángulo 99"/>
          <p:cNvSpPr/>
          <p:nvPr/>
        </p:nvSpPr>
        <p:spPr>
          <a:xfrm>
            <a:off x="624085" y="1935853"/>
            <a:ext cx="10070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rgbClr val="92D050"/>
                </a:solidFill>
              </a:rPr>
              <a:t>192.168.3.31</a:t>
            </a:r>
            <a:endParaRPr lang="es-PE" sz="1200" b="1" dirty="0">
              <a:solidFill>
                <a:srgbClr val="92D050"/>
              </a:solidFill>
            </a:endParaRPr>
          </a:p>
        </p:txBody>
      </p:sp>
      <p:sp>
        <p:nvSpPr>
          <p:cNvPr id="101" name="Rectángulo 100"/>
          <p:cNvSpPr/>
          <p:nvPr/>
        </p:nvSpPr>
        <p:spPr>
          <a:xfrm>
            <a:off x="430186" y="799370"/>
            <a:ext cx="19629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rgbClr val="92D050"/>
                </a:solidFill>
              </a:rPr>
              <a:t>F4:EC:38:C1:48:3B (TP-LINK)</a:t>
            </a:r>
            <a:endParaRPr lang="es-PE" sz="1200" b="1" dirty="0">
              <a:solidFill>
                <a:srgbClr val="92D050"/>
              </a:solidFill>
            </a:endParaRPr>
          </a:p>
        </p:txBody>
      </p:sp>
      <p:sp>
        <p:nvSpPr>
          <p:cNvPr id="108" name="Rectángulo 107"/>
          <p:cNvSpPr/>
          <p:nvPr/>
        </p:nvSpPr>
        <p:spPr>
          <a:xfrm>
            <a:off x="4159232" y="4300540"/>
            <a:ext cx="94929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100" b="1" i="1" dirty="0">
                <a:solidFill>
                  <a:srgbClr val="FFFF00"/>
                </a:solidFill>
              </a:rPr>
              <a:t>192.168.5.61</a:t>
            </a:r>
            <a:endParaRPr lang="es-PE" sz="1100" b="1" dirty="0">
              <a:solidFill>
                <a:srgbClr val="FFFF00"/>
              </a:solidFill>
            </a:endParaRPr>
          </a:p>
        </p:txBody>
      </p:sp>
      <p:sp>
        <p:nvSpPr>
          <p:cNvPr id="109" name="Rectángulo 108"/>
          <p:cNvSpPr/>
          <p:nvPr/>
        </p:nvSpPr>
        <p:spPr>
          <a:xfrm>
            <a:off x="4010253" y="4482140"/>
            <a:ext cx="12634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100" b="1" i="1" dirty="0">
                <a:solidFill>
                  <a:srgbClr val="FFFF00"/>
                </a:solidFill>
              </a:rPr>
              <a:t>04:1B:BA:F2:41:EB</a:t>
            </a:r>
            <a:endParaRPr lang="es-PE" sz="1100" b="1" dirty="0">
              <a:solidFill>
                <a:srgbClr val="FFFF00"/>
              </a:solidFill>
            </a:endParaRPr>
          </a:p>
        </p:txBody>
      </p:sp>
      <p:sp>
        <p:nvSpPr>
          <p:cNvPr id="4113" name="Rectángulo 4112"/>
          <p:cNvSpPr/>
          <p:nvPr/>
        </p:nvSpPr>
        <p:spPr>
          <a:xfrm>
            <a:off x="3883525" y="4120727"/>
            <a:ext cx="16369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11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Galaxy Young GT-S6310L</a:t>
            </a:r>
          </a:p>
        </p:txBody>
      </p:sp>
      <p:pic>
        <p:nvPicPr>
          <p:cNvPr id="10262" name="Picture 22" descr="http://vignette4.wikia.nocookie.net/gtawiki/images/6/66/Sasmung_Galaxy_Young_GT-S6310.png/revision/latest?cb=2013060911425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553" y="4721365"/>
            <a:ext cx="1029182" cy="7909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4" name="Picture 24" descr="http://elsenorcolchon2.weebly.com/uploads/2/1/7/3/21735354/14417_orig.png?20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24" y="4324002"/>
            <a:ext cx="1477458" cy="147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" name="Rectángulo 122"/>
          <p:cNvSpPr/>
          <p:nvPr/>
        </p:nvSpPr>
        <p:spPr>
          <a:xfrm>
            <a:off x="604756" y="6017012"/>
            <a:ext cx="10070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rgbClr val="FFFF00"/>
                </a:solidFill>
              </a:rPr>
              <a:t>192.168.5.47</a:t>
            </a:r>
            <a:endParaRPr lang="es-PE" sz="1200" b="1" dirty="0">
              <a:solidFill>
                <a:srgbClr val="FFFF00"/>
              </a:solidFill>
            </a:endParaRPr>
          </a:p>
        </p:txBody>
      </p:sp>
      <p:sp>
        <p:nvSpPr>
          <p:cNvPr id="124" name="Rectángulo 123"/>
          <p:cNvSpPr/>
          <p:nvPr/>
        </p:nvSpPr>
        <p:spPr>
          <a:xfrm>
            <a:off x="438359" y="6198612"/>
            <a:ext cx="13500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rgbClr val="FFFF00"/>
                </a:solidFill>
              </a:rPr>
              <a:t>88:03:55:1A:6B:5F</a:t>
            </a:r>
            <a:endParaRPr lang="es-PE" sz="1200" b="1" dirty="0">
              <a:solidFill>
                <a:srgbClr val="FFFF00"/>
              </a:solidFill>
            </a:endParaRPr>
          </a:p>
        </p:txBody>
      </p:sp>
      <p:sp>
        <p:nvSpPr>
          <p:cNvPr id="125" name="Rectángulo 124"/>
          <p:cNvSpPr/>
          <p:nvPr/>
        </p:nvSpPr>
        <p:spPr>
          <a:xfrm>
            <a:off x="207934" y="5630280"/>
            <a:ext cx="1940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1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LG SMART TV 32LN570B-SH</a:t>
            </a:r>
          </a:p>
          <a:p>
            <a:r>
              <a:rPr lang="es-PE" sz="1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(Arcadyan)</a:t>
            </a:r>
          </a:p>
        </p:txBody>
      </p:sp>
      <p:sp>
        <p:nvSpPr>
          <p:cNvPr id="126" name="Rectángulo 125"/>
          <p:cNvSpPr/>
          <p:nvPr/>
        </p:nvSpPr>
        <p:spPr>
          <a:xfrm>
            <a:off x="2580729" y="4664436"/>
            <a:ext cx="10992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ISP MOVISTAR</a:t>
            </a:r>
            <a:endParaRPr lang="es-PE" sz="12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0" name="Rectángulo 129"/>
          <p:cNvSpPr/>
          <p:nvPr/>
        </p:nvSpPr>
        <p:spPr>
          <a:xfrm>
            <a:off x="673155" y="2967011"/>
            <a:ext cx="10785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ANAIS-PC</a:t>
            </a:r>
            <a:endParaRPr lang="es-PE" sz="1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1" name="Rectángulo 130"/>
          <p:cNvSpPr/>
          <p:nvPr/>
        </p:nvSpPr>
        <p:spPr>
          <a:xfrm>
            <a:off x="390666" y="2501075"/>
            <a:ext cx="20265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rgbClr val="92D050"/>
                </a:solidFill>
              </a:rPr>
              <a:t>D8:5D:4C:D5:29:C6 (TP-LINK)</a:t>
            </a:r>
            <a:endParaRPr lang="es-PE" sz="1200" b="1" dirty="0">
              <a:solidFill>
                <a:srgbClr val="92D050"/>
              </a:solidFill>
            </a:endParaRPr>
          </a:p>
        </p:txBody>
      </p:sp>
      <p:sp>
        <p:nvSpPr>
          <p:cNvPr id="132" name="Rectángulo 131"/>
          <p:cNvSpPr/>
          <p:nvPr/>
        </p:nvSpPr>
        <p:spPr>
          <a:xfrm>
            <a:off x="621620" y="3663871"/>
            <a:ext cx="10070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rgbClr val="92D050"/>
                </a:solidFill>
              </a:rPr>
              <a:t>192.168.3.36</a:t>
            </a:r>
            <a:endParaRPr lang="es-PE" sz="1200" b="1" dirty="0">
              <a:solidFill>
                <a:srgbClr val="92D050"/>
              </a:solidFill>
            </a:endParaRPr>
          </a:p>
        </p:txBody>
      </p:sp>
      <p:sp>
        <p:nvSpPr>
          <p:cNvPr id="134" name="Rectángulo 133"/>
          <p:cNvSpPr/>
          <p:nvPr/>
        </p:nvSpPr>
        <p:spPr>
          <a:xfrm>
            <a:off x="10211818" y="1964975"/>
            <a:ext cx="10070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rgbClr val="92D050"/>
                </a:solidFill>
              </a:rPr>
              <a:t>192.168.3.35</a:t>
            </a:r>
            <a:endParaRPr lang="es-PE" sz="1200" b="1" dirty="0">
              <a:solidFill>
                <a:srgbClr val="92D050"/>
              </a:solidFill>
            </a:endParaRPr>
          </a:p>
        </p:txBody>
      </p:sp>
      <p:sp>
        <p:nvSpPr>
          <p:cNvPr id="135" name="Rectángulo 134"/>
          <p:cNvSpPr/>
          <p:nvPr/>
        </p:nvSpPr>
        <p:spPr>
          <a:xfrm>
            <a:off x="10367743" y="1259639"/>
            <a:ext cx="6290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MYPC</a:t>
            </a:r>
            <a:endParaRPr lang="es-PE" sz="1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6" name="Rectángulo 135"/>
          <p:cNvSpPr/>
          <p:nvPr/>
        </p:nvSpPr>
        <p:spPr>
          <a:xfrm>
            <a:off x="9938553" y="803159"/>
            <a:ext cx="19784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rgbClr val="92D050"/>
                </a:solidFill>
              </a:rPr>
              <a:t>F8:D1:11:C5:47:02 (TP-LINK)</a:t>
            </a:r>
            <a:endParaRPr lang="es-PE" sz="1200" b="1" dirty="0">
              <a:solidFill>
                <a:srgbClr val="92D050"/>
              </a:solidFill>
            </a:endParaRPr>
          </a:p>
        </p:txBody>
      </p:sp>
      <p:sp>
        <p:nvSpPr>
          <p:cNvPr id="137" name="Rectángulo 136"/>
          <p:cNvSpPr/>
          <p:nvPr/>
        </p:nvSpPr>
        <p:spPr>
          <a:xfrm>
            <a:off x="10225896" y="3602378"/>
            <a:ext cx="10166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rgbClr val="92D050"/>
                </a:solidFill>
              </a:rPr>
              <a:t>192.168.3.43</a:t>
            </a:r>
            <a:endParaRPr lang="es-PE" sz="1200" b="1" dirty="0">
              <a:solidFill>
                <a:srgbClr val="92D050"/>
              </a:solidFill>
            </a:endParaRPr>
          </a:p>
        </p:txBody>
      </p:sp>
      <p:sp>
        <p:nvSpPr>
          <p:cNvPr id="138" name="Rectángulo 137"/>
          <p:cNvSpPr/>
          <p:nvPr/>
        </p:nvSpPr>
        <p:spPr>
          <a:xfrm>
            <a:off x="10348696" y="2916347"/>
            <a:ext cx="6290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MYPC</a:t>
            </a:r>
            <a:endParaRPr lang="es-PE" sz="1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9" name="Rectángulo 138"/>
          <p:cNvSpPr/>
          <p:nvPr/>
        </p:nvSpPr>
        <p:spPr>
          <a:xfrm>
            <a:off x="9821611" y="2477389"/>
            <a:ext cx="21462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rgbClr val="92D050"/>
                </a:solidFill>
              </a:rPr>
              <a:t>6C:FD:B9:9F:F2:6D (PROWARE)</a:t>
            </a:r>
            <a:endParaRPr lang="es-PE" sz="1200" b="1" dirty="0">
              <a:solidFill>
                <a:srgbClr val="92D050"/>
              </a:solidFill>
            </a:endParaRPr>
          </a:p>
        </p:txBody>
      </p:sp>
      <p:sp>
        <p:nvSpPr>
          <p:cNvPr id="140" name="Rectángulo 139"/>
          <p:cNvSpPr/>
          <p:nvPr/>
        </p:nvSpPr>
        <p:spPr>
          <a:xfrm>
            <a:off x="2235900" y="1110633"/>
            <a:ext cx="7923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Facebook</a:t>
            </a:r>
            <a:endParaRPr lang="es-PE" sz="12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1" name="Rectángulo 140"/>
          <p:cNvSpPr/>
          <p:nvPr/>
        </p:nvSpPr>
        <p:spPr>
          <a:xfrm>
            <a:off x="2232374" y="1345697"/>
            <a:ext cx="6415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Google</a:t>
            </a:r>
            <a:endParaRPr lang="es-PE" sz="12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2" name="Rectángulo 141"/>
          <p:cNvSpPr/>
          <p:nvPr/>
        </p:nvSpPr>
        <p:spPr>
          <a:xfrm>
            <a:off x="2226456" y="2763582"/>
            <a:ext cx="9676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Google Perú</a:t>
            </a:r>
            <a:endParaRPr lang="es-PE" sz="12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3" name="Rectángulo 142"/>
          <p:cNvSpPr/>
          <p:nvPr/>
        </p:nvSpPr>
        <p:spPr>
          <a:xfrm>
            <a:off x="2237322" y="3003047"/>
            <a:ext cx="7923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Facebook</a:t>
            </a:r>
            <a:endParaRPr lang="es-PE" sz="12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4" name="Rectángulo 143"/>
          <p:cNvSpPr/>
          <p:nvPr/>
        </p:nvSpPr>
        <p:spPr>
          <a:xfrm>
            <a:off x="2222101" y="3225187"/>
            <a:ext cx="9644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eonline.com</a:t>
            </a:r>
            <a:endParaRPr lang="es-PE" sz="12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5" name="Rectángulo 144"/>
          <p:cNvSpPr/>
          <p:nvPr/>
        </p:nvSpPr>
        <p:spPr>
          <a:xfrm>
            <a:off x="3167565" y="2758645"/>
            <a:ext cx="5161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Terra</a:t>
            </a:r>
            <a:endParaRPr lang="es-PE" sz="12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6" name="Rectángulo 145"/>
          <p:cNvSpPr/>
          <p:nvPr/>
        </p:nvSpPr>
        <p:spPr>
          <a:xfrm>
            <a:off x="3174145" y="2996988"/>
            <a:ext cx="7083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Youtube</a:t>
            </a:r>
            <a:endParaRPr lang="es-PE" sz="12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7" name="Rectángulo 146"/>
          <p:cNvSpPr/>
          <p:nvPr/>
        </p:nvSpPr>
        <p:spPr>
          <a:xfrm>
            <a:off x="9133696" y="1116022"/>
            <a:ext cx="5806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Yahoo</a:t>
            </a:r>
            <a:endParaRPr lang="es-PE" sz="12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8" name="Rectángulo 147"/>
          <p:cNvSpPr/>
          <p:nvPr/>
        </p:nvSpPr>
        <p:spPr>
          <a:xfrm>
            <a:off x="9125799" y="1354405"/>
            <a:ext cx="69923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Hotmail</a:t>
            </a:r>
            <a:endParaRPr lang="es-PE" sz="12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9" name="Rectángulo 148"/>
          <p:cNvSpPr/>
          <p:nvPr/>
        </p:nvSpPr>
        <p:spPr>
          <a:xfrm>
            <a:off x="9133261" y="1593443"/>
            <a:ext cx="7923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Facebook</a:t>
            </a:r>
            <a:endParaRPr lang="es-PE" sz="12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" name="Rectángulo 150"/>
          <p:cNvSpPr/>
          <p:nvPr/>
        </p:nvSpPr>
        <p:spPr>
          <a:xfrm>
            <a:off x="9182080" y="2684150"/>
            <a:ext cx="7923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Facebook</a:t>
            </a:r>
            <a:endParaRPr lang="es-PE" sz="12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2" name="Rectángulo 151"/>
          <p:cNvSpPr/>
          <p:nvPr/>
        </p:nvSpPr>
        <p:spPr>
          <a:xfrm>
            <a:off x="599820" y="6419944"/>
            <a:ext cx="10118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LINUX 3.0.13</a:t>
            </a:r>
            <a:endParaRPr lang="es-PE" sz="12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5" name="Rectángulo 154"/>
          <p:cNvSpPr/>
          <p:nvPr/>
        </p:nvSpPr>
        <p:spPr>
          <a:xfrm>
            <a:off x="999928" y="548229"/>
            <a:ext cx="250390" cy="2462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PE" sz="1000" b="1" dirty="0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156" name="Rectángulo 155"/>
          <p:cNvSpPr/>
          <p:nvPr/>
        </p:nvSpPr>
        <p:spPr>
          <a:xfrm>
            <a:off x="1018168" y="2241726"/>
            <a:ext cx="250390" cy="2462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PE" sz="1000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157" name="Rectángulo 156"/>
          <p:cNvSpPr/>
          <p:nvPr/>
        </p:nvSpPr>
        <p:spPr>
          <a:xfrm>
            <a:off x="10532603" y="547450"/>
            <a:ext cx="250390" cy="2462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PE" sz="1000" b="1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158" name="Rectángulo 157"/>
          <p:cNvSpPr/>
          <p:nvPr/>
        </p:nvSpPr>
        <p:spPr>
          <a:xfrm>
            <a:off x="10532603" y="2241717"/>
            <a:ext cx="250390" cy="2462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PE" sz="1000" b="1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91" name="Rectángulo 90"/>
          <p:cNvSpPr/>
          <p:nvPr/>
        </p:nvSpPr>
        <p:spPr>
          <a:xfrm>
            <a:off x="673155" y="237062"/>
            <a:ext cx="918841" cy="2462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PE" sz="1000" b="1" dirty="0">
                <a:solidFill>
                  <a:srgbClr val="FFFF00"/>
                </a:solidFill>
              </a:rPr>
              <a:t>Clientes WISP</a:t>
            </a:r>
          </a:p>
        </p:txBody>
      </p:sp>
      <p:sp>
        <p:nvSpPr>
          <p:cNvPr id="94" name="Rectángulo 93"/>
          <p:cNvSpPr/>
          <p:nvPr/>
        </p:nvSpPr>
        <p:spPr>
          <a:xfrm>
            <a:off x="9649244" y="4838681"/>
            <a:ext cx="23618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b="1" i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Mikrotik OS 4.17 MFBP-JCXL</a:t>
            </a:r>
            <a:endParaRPr lang="es-PE" sz="1400" b="1" i="1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72402">
            <a:off x="1865104" y="4973094"/>
            <a:ext cx="631636" cy="468990"/>
          </a:xfrm>
          <a:prstGeom prst="rect">
            <a:avLst/>
          </a:prstGeom>
        </p:spPr>
      </p:pic>
      <p:pic>
        <p:nvPicPr>
          <p:cNvPr id="95" name="Imagen 9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53357">
            <a:off x="3727330" y="4967743"/>
            <a:ext cx="631636" cy="468990"/>
          </a:xfrm>
          <a:prstGeom prst="rect">
            <a:avLst/>
          </a:prstGeom>
        </p:spPr>
      </p:pic>
      <p:sp>
        <p:nvSpPr>
          <p:cNvPr id="103" name="Rectángulo 102"/>
          <p:cNvSpPr/>
          <p:nvPr/>
        </p:nvSpPr>
        <p:spPr>
          <a:xfrm>
            <a:off x="438359" y="4024938"/>
            <a:ext cx="31030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b="1" dirty="0">
                <a:solidFill>
                  <a:srgbClr val="FFFF00"/>
                </a:solidFill>
              </a:rPr>
              <a:t>Segmento del dueño (192.168.5.x)</a:t>
            </a:r>
            <a:endParaRPr lang="es-PE" sz="1600" b="1" dirty="0">
              <a:solidFill>
                <a:srgbClr val="FFFF00"/>
              </a:solidFill>
            </a:endParaRPr>
          </a:p>
        </p:txBody>
      </p:sp>
      <p:sp>
        <p:nvSpPr>
          <p:cNvPr id="105" name="Rectángulo 104"/>
          <p:cNvSpPr/>
          <p:nvPr/>
        </p:nvSpPr>
        <p:spPr>
          <a:xfrm>
            <a:off x="2411410" y="5053748"/>
            <a:ext cx="147638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100" b="1" i="1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DNS: 200.48.225.146</a:t>
            </a:r>
            <a:endParaRPr lang="es-PE" sz="1100" b="1" i="1" dirty="0">
              <a:solidFill>
                <a:schemeClr val="bg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6" name="Rectángulo 105"/>
          <p:cNvSpPr/>
          <p:nvPr/>
        </p:nvSpPr>
        <p:spPr>
          <a:xfrm>
            <a:off x="8243690" y="4126532"/>
            <a:ext cx="34560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b="1" dirty="0">
                <a:solidFill>
                  <a:srgbClr val="92D050"/>
                </a:solidFill>
              </a:rPr>
              <a:t>Segmento de los clientes (192.168.3.x)</a:t>
            </a:r>
            <a:endParaRPr lang="es-PE" sz="1600" b="1" dirty="0">
              <a:solidFill>
                <a:srgbClr val="92D050"/>
              </a:solidFill>
            </a:endParaRPr>
          </a:p>
        </p:txBody>
      </p:sp>
      <p:sp>
        <p:nvSpPr>
          <p:cNvPr id="107" name="Rectángulo 106"/>
          <p:cNvSpPr/>
          <p:nvPr/>
        </p:nvSpPr>
        <p:spPr>
          <a:xfrm>
            <a:off x="3697975" y="144423"/>
            <a:ext cx="46895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b="1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Segmento de los Emisores (192.168.1.x)</a:t>
            </a:r>
            <a:endParaRPr lang="es-PE" sz="1600" b="1" dirty="0">
              <a:solidFill>
                <a:srgbClr val="FF000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842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683425" y="965077"/>
            <a:ext cx="5053749" cy="501686"/>
          </a:xfrm>
        </p:spPr>
        <p:txBody>
          <a:bodyPr>
            <a:noAutofit/>
          </a:bodyPr>
          <a:lstStyle/>
          <a:p>
            <a:r>
              <a:rPr lang="es-ES" sz="4800" b="1" dirty="0">
                <a:solidFill>
                  <a:srgbClr val="FF0000"/>
                </a:solidFill>
              </a:rPr>
              <a:t>Conexión Exitosa</a:t>
            </a:r>
            <a:endParaRPr lang="es-PE" sz="4800" b="1" dirty="0">
              <a:solidFill>
                <a:srgbClr val="FF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8300" y="6472482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115" y="6356807"/>
            <a:ext cx="1586555" cy="436784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9186491" y="2407142"/>
            <a:ext cx="372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solidFill>
                  <a:schemeClr val="bg1">
                    <a:lumMod val="75000"/>
                  </a:schemeClr>
                </a:solidFill>
              </a:rPr>
              <a:t>-1</a:t>
            </a:r>
            <a:endParaRPr lang="es-P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6913386" y="4315764"/>
            <a:ext cx="489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solidFill>
                  <a:schemeClr val="bg1">
                    <a:lumMod val="75000"/>
                  </a:schemeClr>
                </a:solidFill>
              </a:rPr>
              <a:t>-59</a:t>
            </a:r>
            <a:endParaRPr lang="es-PE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07485">
            <a:off x="7052470" y="2943364"/>
            <a:ext cx="1917850" cy="307147"/>
          </a:xfrm>
          <a:prstGeom prst="rect">
            <a:avLst/>
          </a:prstGeom>
        </p:spPr>
      </p:pic>
      <p:sp>
        <p:nvSpPr>
          <p:cNvPr id="14" name="Título 1"/>
          <p:cNvSpPr txBox="1">
            <a:spLocks/>
          </p:cNvSpPr>
          <p:nvPr/>
        </p:nvSpPr>
        <p:spPr>
          <a:xfrm>
            <a:off x="3567111" y="2509694"/>
            <a:ext cx="5286375" cy="8515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400" b="1" dirty="0">
                <a:solidFill>
                  <a:schemeClr val="bg1">
                    <a:lumMod val="85000"/>
                  </a:schemeClr>
                </a:solidFill>
              </a:rPr>
              <a:t>Alfa 1 watts</a:t>
            </a:r>
            <a:endParaRPr lang="es-PE" sz="24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7812782" y="4557306"/>
            <a:ext cx="13737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dirty="0">
                <a:solidFill>
                  <a:schemeClr val="bg1">
                    <a:lumMod val="75000"/>
                  </a:schemeClr>
                </a:solidFill>
              </a:rPr>
              <a:t>Redes de Casa</a:t>
            </a:r>
            <a:endParaRPr lang="es-PE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526" y="1388391"/>
            <a:ext cx="3695700" cy="3695700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909" y="2676633"/>
            <a:ext cx="1832704" cy="183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00201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5794" y="226421"/>
            <a:ext cx="651844" cy="510486"/>
          </a:xfrm>
        </p:spPr>
        <p:txBody>
          <a:bodyPr>
            <a:noAutofit/>
          </a:bodyPr>
          <a:lstStyle/>
          <a:p>
            <a:pPr algn="l"/>
            <a:r>
              <a:rPr lang="es-PE" sz="3600" dirty="0">
                <a:solidFill>
                  <a:srgbClr val="ECECEC"/>
                </a:solidFill>
                <a:latin typeface="+mn-lt"/>
                <a:ea typeface="+mn-ea"/>
                <a:cs typeface="+mn-cs"/>
              </a:rPr>
              <a:t>3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2745669" y="375048"/>
            <a:ext cx="6742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Reconociendo implementaciones WISP</a:t>
            </a:r>
            <a:endParaRPr lang="es-PE" sz="2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4097" y="959390"/>
            <a:ext cx="8683806" cy="5431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19989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840260"/>
            <a:ext cx="9144000" cy="1068990"/>
          </a:xfrm>
        </p:spPr>
        <p:txBody>
          <a:bodyPr>
            <a:normAutofit/>
          </a:bodyPr>
          <a:lstStyle/>
          <a:p>
            <a:r>
              <a:rPr lang="es-ES" sz="4000" b="1" dirty="0">
                <a:solidFill>
                  <a:srgbClr val="FF0000"/>
                </a:solidFill>
                <a:latin typeface="Arial Black" panose="020B0A04020102020204" pitchFamily="34" charset="0"/>
              </a:rPr>
              <a:t>SERVIDORES WISP</a:t>
            </a:r>
            <a:endParaRPr lang="es-PE" sz="2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2</a:t>
            </a:r>
            <a:endParaRPr lang="es-PE" sz="3600" dirty="0"/>
          </a:p>
        </p:txBody>
      </p:sp>
      <p:sp>
        <p:nvSpPr>
          <p:cNvPr id="26" name="Título 1"/>
          <p:cNvSpPr txBox="1">
            <a:spLocks/>
          </p:cNvSpPr>
          <p:nvPr/>
        </p:nvSpPr>
        <p:spPr>
          <a:xfrm>
            <a:off x="2151283" y="2347783"/>
            <a:ext cx="8917312" cy="6509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01. </a:t>
            </a:r>
            <a:r>
              <a:rPr lang="es-ES" sz="2800" dirty="0">
                <a:solidFill>
                  <a:schemeClr val="bg1"/>
                </a:solidFill>
              </a:rPr>
              <a:t>Usabilidad: </a:t>
            </a:r>
            <a:r>
              <a:rPr lang="es-ES" sz="2800" b="1" dirty="0">
                <a:solidFill>
                  <a:srgbClr val="FF0000"/>
                </a:solidFill>
              </a:rPr>
              <a:t>MIKROTIK</a:t>
            </a:r>
            <a:r>
              <a:rPr lang="es-ES" sz="2800" dirty="0">
                <a:solidFill>
                  <a:schemeClr val="bg1"/>
                </a:solidFill>
              </a:rPr>
              <a:t> 99% y </a:t>
            </a:r>
            <a:r>
              <a:rPr lang="es-ES" sz="2800" b="1" dirty="0">
                <a:solidFill>
                  <a:srgbClr val="FF0000"/>
                </a:solidFill>
              </a:rPr>
              <a:t>PFSENSE</a:t>
            </a:r>
            <a:r>
              <a:rPr lang="es-E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s-ES" sz="2800" dirty="0">
                <a:solidFill>
                  <a:schemeClr val="bg1"/>
                </a:solidFill>
              </a:rPr>
              <a:t>1%   </a:t>
            </a:r>
            <a:endParaRPr lang="es-PE" sz="2800" dirty="0">
              <a:solidFill>
                <a:schemeClr val="bg1"/>
              </a:solidFill>
            </a:endParaRPr>
          </a:p>
        </p:txBody>
      </p:sp>
      <p:sp>
        <p:nvSpPr>
          <p:cNvPr id="27" name="Título 1"/>
          <p:cNvSpPr txBox="1">
            <a:spLocks/>
          </p:cNvSpPr>
          <p:nvPr/>
        </p:nvSpPr>
        <p:spPr>
          <a:xfrm>
            <a:off x="2151282" y="2998769"/>
            <a:ext cx="9091483" cy="6509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02. </a:t>
            </a:r>
            <a:r>
              <a:rPr lang="es-ES" sz="2600" dirty="0">
                <a:solidFill>
                  <a:schemeClr val="bg1"/>
                </a:solidFill>
              </a:rPr>
              <a:t>Fingerprinting a los Servidores (S.O + Versión + IP + Gateway)</a:t>
            </a:r>
            <a:endParaRPr lang="es-PE" sz="2600" dirty="0">
              <a:solidFill>
                <a:srgbClr val="D0CECE"/>
              </a:solidFill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2151283" y="3627934"/>
            <a:ext cx="8917312" cy="65098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03. </a:t>
            </a:r>
            <a:r>
              <a:rPr lang="es-ES" sz="2800" dirty="0">
                <a:solidFill>
                  <a:schemeClr val="bg1"/>
                </a:solidFill>
              </a:rPr>
              <a:t>Reconociendo infraestructura de un WISP ¡Pentest Externo!</a:t>
            </a:r>
            <a:r>
              <a:rPr lang="es-E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s-PE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9552505" y="422019"/>
            <a:ext cx="1931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i="1" dirty="0">
                <a:solidFill>
                  <a:srgbClr val="D0CECE"/>
                </a:solidFill>
              </a:rPr>
              <a:t>Pentesting Externo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66649977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515343"/>
            <a:ext cx="9144000" cy="1068990"/>
          </a:xfrm>
        </p:spPr>
        <p:txBody>
          <a:bodyPr>
            <a:normAutofit/>
          </a:bodyPr>
          <a:lstStyle/>
          <a:p>
            <a:r>
              <a:rPr lang="es-ES" sz="4000" dirty="0">
                <a:solidFill>
                  <a:srgbClr val="FF0000"/>
                </a:solidFill>
                <a:latin typeface="Arial Black" panose="020B0A04020102020204" pitchFamily="34" charset="0"/>
              </a:rPr>
              <a:t>SEGURIDAD WISP</a:t>
            </a:r>
            <a:endParaRPr lang="es-PE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3</a:t>
            </a:r>
            <a:endParaRPr lang="es-PE" sz="3600" dirty="0"/>
          </a:p>
        </p:txBody>
      </p:sp>
      <p:sp>
        <p:nvSpPr>
          <p:cNvPr id="26" name="Título 1"/>
          <p:cNvSpPr txBox="1">
            <a:spLocks/>
          </p:cNvSpPr>
          <p:nvPr/>
        </p:nvSpPr>
        <p:spPr>
          <a:xfrm>
            <a:off x="2116448" y="1905548"/>
            <a:ext cx="8917312" cy="6509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01. </a:t>
            </a:r>
            <a:r>
              <a:rPr lang="es-ES" sz="2800" dirty="0">
                <a:solidFill>
                  <a:schemeClr val="bg1"/>
                </a:solidFill>
              </a:rPr>
              <a:t>Los WISP no usan contraseña y eso es negligencia.</a:t>
            </a:r>
            <a:endParaRPr lang="es-PE" sz="2800" dirty="0">
              <a:solidFill>
                <a:schemeClr val="bg1"/>
              </a:solidFill>
            </a:endParaRPr>
          </a:p>
        </p:txBody>
      </p:sp>
      <p:sp>
        <p:nvSpPr>
          <p:cNvPr id="27" name="Título 1"/>
          <p:cNvSpPr txBox="1">
            <a:spLocks/>
          </p:cNvSpPr>
          <p:nvPr/>
        </p:nvSpPr>
        <p:spPr>
          <a:xfrm>
            <a:off x="2116447" y="2556534"/>
            <a:ext cx="9091483" cy="6509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02. </a:t>
            </a:r>
            <a:r>
              <a:rPr lang="es-ES" sz="2600" dirty="0">
                <a:solidFill>
                  <a:schemeClr val="bg1"/>
                </a:solidFill>
              </a:rPr>
              <a:t>Los WISP usan Seguridad WEP </a:t>
            </a:r>
            <a:endParaRPr lang="es-PE" sz="2600" dirty="0">
              <a:solidFill>
                <a:srgbClr val="D0CECE"/>
              </a:solidFill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2116448" y="3185699"/>
            <a:ext cx="8917312" cy="6509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03. </a:t>
            </a:r>
            <a:r>
              <a:rPr lang="es-ES" sz="2800" dirty="0">
                <a:solidFill>
                  <a:schemeClr val="bg1"/>
                </a:solidFill>
              </a:rPr>
              <a:t>Usar Seguridad WPA2/AES + 12 dígitos (incluya </a:t>
            </a:r>
            <a:r>
              <a:rPr lang="es-PE" sz="2800" b="1" dirty="0">
                <a:solidFill>
                  <a:srgbClr val="FF0000"/>
                </a:solidFill>
              </a:rPr>
              <a:t>!”#$%&amp;</a:t>
            </a:r>
            <a:r>
              <a:rPr lang="es-ES" sz="2800" dirty="0">
                <a:solidFill>
                  <a:schemeClr val="bg1"/>
                </a:solidFill>
              </a:rPr>
              <a:t>)</a:t>
            </a:r>
            <a:endParaRPr lang="es-PE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2116448" y="3788957"/>
            <a:ext cx="8917312" cy="6509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04. </a:t>
            </a:r>
            <a:r>
              <a:rPr lang="es-ES" sz="2800" dirty="0">
                <a:solidFill>
                  <a:schemeClr val="bg1"/>
                </a:solidFill>
              </a:rPr>
              <a:t>Desactivar WPS</a:t>
            </a:r>
            <a:endParaRPr lang="es-PE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ítulo 1"/>
          <p:cNvSpPr txBox="1">
            <a:spLocks/>
          </p:cNvSpPr>
          <p:nvPr/>
        </p:nvSpPr>
        <p:spPr>
          <a:xfrm>
            <a:off x="2116448" y="4372382"/>
            <a:ext cx="8917312" cy="6509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05. </a:t>
            </a:r>
            <a:r>
              <a:rPr lang="es-ES" sz="2800" dirty="0">
                <a:solidFill>
                  <a:schemeClr val="bg1"/>
                </a:solidFill>
              </a:rPr>
              <a:t>Cambiar la contraseña del modem + contraseña wifi</a:t>
            </a:r>
            <a:endParaRPr lang="es-PE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2116447" y="4975640"/>
            <a:ext cx="8917312" cy="65098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06. </a:t>
            </a:r>
            <a:r>
              <a:rPr lang="es-ES" sz="2800" dirty="0">
                <a:solidFill>
                  <a:schemeClr val="bg1"/>
                </a:solidFill>
              </a:rPr>
              <a:t>Existe una herramienta llamada </a:t>
            </a:r>
            <a:r>
              <a:rPr lang="es-ES" sz="2800" b="1" dirty="0">
                <a:solidFill>
                  <a:srgbClr val="FF0000"/>
                </a:solidFill>
              </a:rPr>
              <a:t>FLUXION MODIFICADO 2017</a:t>
            </a:r>
            <a:endParaRPr lang="es-PE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1755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175131"/>
            <a:ext cx="9144000" cy="1068990"/>
          </a:xfrm>
        </p:spPr>
        <p:txBody>
          <a:bodyPr>
            <a:normAutofit/>
          </a:bodyPr>
          <a:lstStyle/>
          <a:p>
            <a:r>
              <a:rPr lang="es-ES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SEGURIDAD WISP</a:t>
            </a:r>
            <a:endParaRPr lang="es-PE" sz="1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3</a:t>
            </a:r>
            <a:endParaRPr lang="es-PE" sz="36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/>
          <a:srcRect t="1203" r="1344"/>
          <a:stretch/>
        </p:blipFill>
        <p:spPr>
          <a:xfrm>
            <a:off x="3988599" y="1532719"/>
            <a:ext cx="4428985" cy="4580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ítulo 1"/>
          <p:cNvSpPr txBox="1">
            <a:spLocks/>
          </p:cNvSpPr>
          <p:nvPr/>
        </p:nvSpPr>
        <p:spPr>
          <a:xfrm>
            <a:off x="441755" y="2031588"/>
            <a:ext cx="2995483" cy="65098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PE" sz="2400" b="1" dirty="0">
                <a:solidFill>
                  <a:srgbClr val="FF0000"/>
                </a:solidFill>
                <a:latin typeface="+mn-lt"/>
              </a:rPr>
              <a:t>  Apágalo y préndelo</a:t>
            </a:r>
          </a:p>
          <a:p>
            <a:pPr algn="l"/>
            <a:r>
              <a:rPr lang="es-PE" sz="2200" b="1" i="1" dirty="0">
                <a:solidFill>
                  <a:schemeClr val="accent3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¡test!</a:t>
            </a:r>
          </a:p>
        </p:txBody>
      </p:sp>
      <p:sp>
        <p:nvSpPr>
          <p:cNvPr id="20" name="Título 1"/>
          <p:cNvSpPr txBox="1">
            <a:spLocks/>
          </p:cNvSpPr>
          <p:nvPr/>
        </p:nvSpPr>
        <p:spPr>
          <a:xfrm>
            <a:off x="816557" y="3497574"/>
            <a:ext cx="2245878" cy="650986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PE" sz="2200" b="1" dirty="0">
                <a:solidFill>
                  <a:srgbClr val="FF0000"/>
                </a:solidFill>
                <a:latin typeface="+mn-lt"/>
              </a:rPr>
              <a:t> Vive a tu lado</a:t>
            </a:r>
          </a:p>
          <a:p>
            <a:pPr algn="l"/>
            <a:r>
              <a:rPr lang="es-PE" sz="2000" b="1" i="1" dirty="0">
                <a:solidFill>
                  <a:schemeClr val="accent3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¡vecino!</a:t>
            </a:r>
          </a:p>
        </p:txBody>
      </p:sp>
      <p:sp>
        <p:nvSpPr>
          <p:cNvPr id="22" name="Título 1"/>
          <p:cNvSpPr txBox="1">
            <a:spLocks/>
          </p:cNvSpPr>
          <p:nvPr/>
        </p:nvSpPr>
        <p:spPr>
          <a:xfrm>
            <a:off x="8980172" y="4384408"/>
            <a:ext cx="2245878" cy="65098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PE" sz="2600" b="1" dirty="0">
                <a:solidFill>
                  <a:srgbClr val="FF0000"/>
                </a:solidFill>
                <a:latin typeface="+mn-lt"/>
              </a:rPr>
              <a:t> Déjalo entrar</a:t>
            </a:r>
            <a:br>
              <a:rPr lang="es-PE" sz="2600" b="1" dirty="0">
                <a:solidFill>
                  <a:srgbClr val="FF0000"/>
                </a:solidFill>
                <a:latin typeface="+mn-lt"/>
              </a:rPr>
            </a:br>
            <a:r>
              <a:rPr lang="es-PE" sz="2400" b="1" dirty="0">
                <a:solidFill>
                  <a:schemeClr val="bg1"/>
                </a:solidFill>
              </a:rPr>
              <a:t>     </a:t>
            </a:r>
            <a:r>
              <a:rPr lang="es-PE" sz="2200" b="1" i="1" dirty="0">
                <a:solidFill>
                  <a:schemeClr val="accent3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¡espíalo! </a:t>
            </a: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8906485" y="2545869"/>
            <a:ext cx="2544818" cy="6509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s-PE" sz="2000" b="1" dirty="0">
                <a:solidFill>
                  <a:srgbClr val="FF0000"/>
                </a:solidFill>
                <a:latin typeface="+mn-lt"/>
              </a:rPr>
              <a:t>Efecto Boomerang</a:t>
            </a:r>
          </a:p>
          <a:p>
            <a:pPr algn="just"/>
            <a:r>
              <a:rPr lang="es-PE" sz="2000" b="1" i="1" dirty="0">
                <a:solidFill>
                  <a:schemeClr val="accent3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es-PE" sz="1800" b="1" i="1" dirty="0">
                <a:solidFill>
                  <a:schemeClr val="accent3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¡</a:t>
            </a:r>
            <a:r>
              <a:rPr lang="es-PE" sz="1800" b="1" i="1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</a:t>
            </a:r>
            <a:r>
              <a:rPr lang="es-PE" sz="1800" b="1" i="1" dirty="0">
                <a:solidFill>
                  <a:schemeClr val="accent3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</a:p>
          <a:p>
            <a:pPr algn="just"/>
            <a:r>
              <a:rPr lang="es-PE" sz="1800" b="1" i="1" dirty="0">
                <a:solidFill>
                  <a:schemeClr val="accent3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Fluxion Modificado 2017</a:t>
            </a:r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720762" y="4994582"/>
            <a:ext cx="2245878" cy="650986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PE" sz="2200" b="1" dirty="0">
                <a:solidFill>
                  <a:srgbClr val="FF0000"/>
                </a:solidFill>
                <a:latin typeface="+mn-lt"/>
              </a:rPr>
              <a:t>  Sigue a la Mac</a:t>
            </a:r>
          </a:p>
          <a:p>
            <a:pPr algn="l"/>
            <a:r>
              <a:rPr lang="es-PE" sz="2000" b="1" i="1" dirty="0">
                <a:solidFill>
                  <a:schemeClr val="accent3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¡encuéntralo!</a:t>
            </a:r>
          </a:p>
        </p:txBody>
      </p:sp>
      <p:pic>
        <p:nvPicPr>
          <p:cNvPr id="2050" name="Picture 2" descr="https://ftrsecure.com/sites/default/files/product-icons/computer-security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730" y="615433"/>
            <a:ext cx="600801" cy="5928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538807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441254"/>
            <a:ext cx="9144000" cy="1068990"/>
          </a:xfrm>
        </p:spPr>
        <p:txBody>
          <a:bodyPr>
            <a:normAutofit/>
          </a:bodyPr>
          <a:lstStyle/>
          <a:p>
            <a:r>
              <a:rPr lang="es-ES" sz="3600" dirty="0">
                <a:solidFill>
                  <a:srgbClr val="FF0000"/>
                </a:solidFill>
                <a:latin typeface="Arial Black" panose="020B0A04020102020204" pitchFamily="34" charset="0"/>
              </a:rPr>
              <a:t>APAGO Y PRENDO</a:t>
            </a:r>
            <a:endParaRPr lang="es-PE" sz="1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96382" y="988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srgbClr val="ECECEC"/>
                </a:solidFill>
              </a:rPr>
              <a:t>3</a:t>
            </a:r>
            <a:endParaRPr lang="es-PE" sz="3600" dirty="0"/>
          </a:p>
        </p:txBody>
      </p:sp>
      <p:sp>
        <p:nvSpPr>
          <p:cNvPr id="3" name="Rectángulo 2"/>
          <p:cNvSpPr/>
          <p:nvPr/>
        </p:nvSpPr>
        <p:spPr>
          <a:xfrm>
            <a:off x="1721237" y="3013501"/>
            <a:ext cx="87495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400" b="1" dirty="0">
                <a:solidFill>
                  <a:schemeClr val="bg1">
                    <a:lumMod val="85000"/>
                  </a:schemeClr>
                </a:solidFill>
              </a:rPr>
              <a:t>Si lo apago y lo prendo = no hay internet (problema </a:t>
            </a:r>
            <a:r>
              <a:rPr lang="es-PE" sz="2400" b="1" dirty="0" err="1">
                <a:solidFill>
                  <a:schemeClr val="bg1">
                    <a:lumMod val="85000"/>
                  </a:schemeClr>
                </a:solidFill>
              </a:rPr>
              <a:t>isp</a:t>
            </a:r>
            <a:r>
              <a:rPr lang="es-PE" sz="2400" b="1" dirty="0">
                <a:solidFill>
                  <a:schemeClr val="bg1">
                    <a:lumMod val="85000"/>
                  </a:schemeClr>
                </a:solidFill>
              </a:rPr>
              <a:t>)</a:t>
            </a:r>
          </a:p>
          <a:p>
            <a:r>
              <a:rPr lang="es-PE" sz="2400" b="1" dirty="0">
                <a:solidFill>
                  <a:schemeClr val="bg1">
                    <a:lumMod val="85000"/>
                  </a:schemeClr>
                </a:solidFill>
              </a:rPr>
              <a:t>Si lo apago y lo prendo = si hay internet rápido (tu vecino </a:t>
            </a:r>
            <a:r>
              <a:rPr lang="es-PE" sz="2400" b="1" dirty="0" err="1">
                <a:solidFill>
                  <a:schemeClr val="bg1">
                    <a:lumMod val="85000"/>
                  </a:schemeClr>
                </a:solidFill>
              </a:rPr>
              <a:t>lammer</a:t>
            </a:r>
            <a:r>
              <a:rPr lang="es-PE" sz="2400" b="1" dirty="0">
                <a:solidFill>
                  <a:schemeClr val="bg1">
                    <a:lumMod val="85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2003467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1146128"/>
            <a:ext cx="9144000" cy="2387600"/>
          </a:xfrm>
        </p:spPr>
        <p:txBody>
          <a:bodyPr>
            <a:normAutofit/>
          </a:bodyPr>
          <a:lstStyle/>
          <a:p>
            <a:r>
              <a:rPr lang="es-ES" sz="4800" b="1" dirty="0">
                <a:solidFill>
                  <a:srgbClr val="FF0000"/>
                </a:solidFill>
                <a:latin typeface="Arial Black" panose="020B0A04020102020204" pitchFamily="34" charset="0"/>
              </a:rPr>
              <a:t>NIVEL 4</a:t>
            </a:r>
            <a:endParaRPr lang="es-PE" sz="4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Subtítulo 2"/>
          <p:cNvSpPr txBox="1">
            <a:spLocks/>
          </p:cNvSpPr>
          <p:nvPr/>
        </p:nvSpPr>
        <p:spPr>
          <a:xfrm>
            <a:off x="1631092" y="361210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DDoS </a:t>
            </a:r>
            <a:r>
              <a:rPr lang="es-PE" sz="4000" b="1" dirty="0">
                <a:solidFill>
                  <a:srgbClr val="FF0000"/>
                </a:solidFill>
                <a:latin typeface="Arial Black" panose="020B0A04020102020204" pitchFamily="34" charset="0"/>
              </a:rPr>
              <a:t>WIFI</a:t>
            </a:r>
          </a:p>
        </p:txBody>
      </p:sp>
    </p:spTree>
    <p:extLst>
      <p:ext uri="{BB962C8B-B14F-4D97-AF65-F5344CB8AC3E}">
        <p14:creationId xmlns:p14="http://schemas.microsoft.com/office/powerpoint/2010/main" val="41643853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1024208"/>
            <a:ext cx="9144000" cy="2387600"/>
          </a:xfrm>
        </p:spPr>
        <p:txBody>
          <a:bodyPr>
            <a:normAutofit/>
          </a:bodyPr>
          <a:lstStyle/>
          <a:p>
            <a:r>
              <a:rPr lang="es-ES" sz="4800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Denial Off Service</a:t>
            </a:r>
            <a:endParaRPr lang="es-PE" sz="48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4978750" y="3429000"/>
            <a:ext cx="24486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Windows</a:t>
            </a:r>
            <a:endParaRPr lang="es-PE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73464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" t="650" r="1" b="266"/>
          <a:stretch/>
        </p:blipFill>
        <p:spPr>
          <a:xfrm>
            <a:off x="2450029" y="811093"/>
            <a:ext cx="7057955" cy="5216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ángulo 9"/>
          <p:cNvSpPr/>
          <p:nvPr/>
        </p:nvSpPr>
        <p:spPr>
          <a:xfrm>
            <a:off x="5249549" y="6176494"/>
            <a:ext cx="16928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Windows</a:t>
            </a:r>
            <a:endParaRPr lang="es-PE" sz="2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2453873" y="262164"/>
            <a:ext cx="70541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2000" b="1" dirty="0">
                <a:solidFill>
                  <a:srgbClr val="FF0000"/>
                </a:solidFill>
              </a:rPr>
              <a:t>https://www.mediafire.com/file/xevjz896xlu1xn7/WWAPRO.rar</a:t>
            </a:r>
          </a:p>
        </p:txBody>
      </p:sp>
    </p:spTree>
    <p:extLst>
      <p:ext uri="{BB962C8B-B14F-4D97-AF65-F5344CB8AC3E}">
        <p14:creationId xmlns:p14="http://schemas.microsoft.com/office/powerpoint/2010/main" val="297932797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127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51992"/>
            <a:ext cx="9144000" cy="2387600"/>
          </a:xfrm>
        </p:spPr>
        <p:txBody>
          <a:bodyPr>
            <a:normAutofit/>
          </a:bodyPr>
          <a:lstStyle/>
          <a:p>
            <a:r>
              <a:rPr lang="es-ES" sz="4000" dirty="0">
                <a:solidFill>
                  <a:srgbClr val="FF0000"/>
                </a:solidFill>
                <a:latin typeface="Arial Black" panose="020B0A04020102020204" pitchFamily="34" charset="0"/>
              </a:rPr>
              <a:t>WINDOWS</a:t>
            </a:r>
            <a:endParaRPr lang="es-PE" sz="4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898708" y="4112220"/>
            <a:ext cx="8608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2400" b="1" dirty="0">
                <a:solidFill>
                  <a:srgbClr val="FF0000"/>
                </a:solidFill>
              </a:rPr>
              <a:t>aireplay-ng -0 0 -a </a:t>
            </a:r>
            <a:r>
              <a:rPr lang="es-ES" sz="2400" b="1" dirty="0">
                <a:solidFill>
                  <a:schemeClr val="bg2">
                    <a:lumMod val="75000"/>
                  </a:schemeClr>
                </a:solidFill>
              </a:rPr>
              <a:t>Mac Empresa </a:t>
            </a:r>
            <a:r>
              <a:rPr lang="es-ES" sz="2400" b="1" dirty="0">
                <a:solidFill>
                  <a:srgbClr val="FF0000"/>
                </a:solidFill>
              </a:rPr>
              <a:t>-c </a:t>
            </a:r>
            <a:r>
              <a:rPr lang="es-ES" sz="2400" b="1" dirty="0">
                <a:solidFill>
                  <a:schemeClr val="bg2">
                    <a:lumMod val="75000"/>
                  </a:schemeClr>
                </a:solidFill>
              </a:rPr>
              <a:t>Mac Victima </a:t>
            </a:r>
            <a:r>
              <a:rPr lang="es-ES" sz="2400" b="1" dirty="0">
                <a:solidFill>
                  <a:srgbClr val="FF0000"/>
                </a:solidFill>
              </a:rPr>
              <a:t>-x 150 127.0.0.1:1</a:t>
            </a:r>
            <a:r>
              <a:rPr lang="es-ES" sz="24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br>
              <a:rPr lang="es-ES" sz="2400" b="1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s-ES" sz="2400" b="1" dirty="0">
                <a:solidFill>
                  <a:schemeClr val="bg2">
                    <a:lumMod val="75000"/>
                  </a:schemeClr>
                </a:solidFill>
              </a:rPr>
              <a:t>(solo a la victima)</a:t>
            </a:r>
            <a:endParaRPr lang="es-PE" sz="24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1472651" y="2956740"/>
            <a:ext cx="92466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400" b="1" dirty="0">
                <a:solidFill>
                  <a:srgbClr val="FF0000"/>
                </a:solidFill>
              </a:rPr>
              <a:t>aireplay-ng -0 0 -a </a:t>
            </a:r>
            <a:r>
              <a:rPr lang="es-ES" sz="2400" b="1" dirty="0">
                <a:solidFill>
                  <a:schemeClr val="bg2">
                    <a:lumMod val="75000"/>
                  </a:schemeClr>
                </a:solidFill>
              </a:rPr>
              <a:t>Mac Empresa </a:t>
            </a:r>
            <a:r>
              <a:rPr lang="es-ES" sz="2400" b="1" dirty="0">
                <a:solidFill>
                  <a:srgbClr val="FF0000"/>
                </a:solidFill>
              </a:rPr>
              <a:t>-x 150 127.0.0.1:1 </a:t>
            </a:r>
            <a:r>
              <a:rPr lang="es-ES" sz="2400" b="1" dirty="0">
                <a:solidFill>
                  <a:schemeClr val="bg2">
                    <a:lumMod val="75000"/>
                  </a:schemeClr>
                </a:solidFill>
              </a:rPr>
              <a:t>(tumbar toda la red)</a:t>
            </a:r>
            <a:endParaRPr lang="es-PE" sz="24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5436204" y="3534480"/>
            <a:ext cx="13195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400" b="1" dirty="0">
                <a:solidFill>
                  <a:srgbClr val="FF0000"/>
                </a:solidFill>
              </a:rPr>
              <a:t>Opcional</a:t>
            </a:r>
            <a:endParaRPr lang="es-PE" sz="2400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64673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1026" name="Picture 2" descr="https://images2.alphacoders.com/577/5779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/>
          <p:cNvSpPr/>
          <p:nvPr/>
        </p:nvSpPr>
        <p:spPr>
          <a:xfrm>
            <a:off x="5123309" y="4679018"/>
            <a:ext cx="2159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Kali Linux</a:t>
            </a:r>
            <a:endParaRPr lang="es-PE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683425" y="965077"/>
            <a:ext cx="5053749" cy="501686"/>
          </a:xfrm>
        </p:spPr>
        <p:txBody>
          <a:bodyPr>
            <a:noAutofit/>
          </a:bodyPr>
          <a:lstStyle/>
          <a:p>
            <a:r>
              <a:rPr lang="es-ES" sz="4800" b="1" dirty="0">
                <a:solidFill>
                  <a:srgbClr val="FF0000"/>
                </a:solidFill>
              </a:rPr>
              <a:t>Conexión Exitosa</a:t>
            </a:r>
            <a:endParaRPr lang="es-PE" sz="4800" b="1" dirty="0">
              <a:solidFill>
                <a:srgbClr val="FF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8300" y="6472482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115" y="6356807"/>
            <a:ext cx="1586555" cy="436784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9186491" y="2407142"/>
            <a:ext cx="372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-1</a:t>
            </a:r>
            <a:endParaRPr lang="es-PE" dirty="0"/>
          </a:p>
        </p:txBody>
      </p:sp>
      <p:sp>
        <p:nvSpPr>
          <p:cNvPr id="11" name="Rectángulo 10"/>
          <p:cNvSpPr/>
          <p:nvPr/>
        </p:nvSpPr>
        <p:spPr>
          <a:xfrm>
            <a:off x="6913386" y="4315764"/>
            <a:ext cx="489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-55</a:t>
            </a:r>
            <a:endParaRPr lang="es-PE" dirty="0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07485">
            <a:off x="7052470" y="2943364"/>
            <a:ext cx="1917850" cy="307147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7812782" y="4557306"/>
            <a:ext cx="11669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dirty="0">
                <a:solidFill>
                  <a:schemeClr val="bg1"/>
                </a:solidFill>
              </a:rPr>
              <a:t>Redes WISP</a:t>
            </a:r>
            <a:endParaRPr lang="es-PE" sz="1600" dirty="0">
              <a:solidFill>
                <a:schemeClr val="bg1"/>
              </a:solidFill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526" y="1388391"/>
            <a:ext cx="3695700" cy="3695700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1208" y="2818796"/>
            <a:ext cx="1709544" cy="1709544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>
            <a:off x="6930387" y="4711194"/>
            <a:ext cx="489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-50</a:t>
            </a:r>
            <a:endParaRPr lang="es-PE" dirty="0"/>
          </a:p>
        </p:txBody>
      </p:sp>
      <p:sp>
        <p:nvSpPr>
          <p:cNvPr id="18" name="Rectángulo 17"/>
          <p:cNvSpPr/>
          <p:nvPr/>
        </p:nvSpPr>
        <p:spPr>
          <a:xfrm>
            <a:off x="6930387" y="5159626"/>
            <a:ext cx="489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-45</a:t>
            </a:r>
            <a:endParaRPr lang="es-PE" dirty="0"/>
          </a:p>
        </p:txBody>
      </p:sp>
      <p:sp>
        <p:nvSpPr>
          <p:cNvPr id="20" name="Título 1"/>
          <p:cNvSpPr txBox="1">
            <a:spLocks/>
          </p:cNvSpPr>
          <p:nvPr/>
        </p:nvSpPr>
        <p:spPr>
          <a:xfrm>
            <a:off x="3567111" y="2509694"/>
            <a:ext cx="5286375" cy="8515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400" b="1" dirty="0">
                <a:solidFill>
                  <a:schemeClr val="bg1">
                    <a:lumMod val="85000"/>
                  </a:schemeClr>
                </a:solidFill>
              </a:rPr>
              <a:t>Alfa 1 watts</a:t>
            </a:r>
            <a:endParaRPr lang="es-PE" sz="2400" b="1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17895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5794" y="226421"/>
            <a:ext cx="651844" cy="510486"/>
          </a:xfrm>
        </p:spPr>
        <p:txBody>
          <a:bodyPr>
            <a:noAutofit/>
          </a:bodyPr>
          <a:lstStyle/>
          <a:p>
            <a:pPr algn="l"/>
            <a:r>
              <a:rPr lang="es-PE" sz="3600" dirty="0">
                <a:solidFill>
                  <a:srgbClr val="ECECEC"/>
                </a:solidFill>
                <a:latin typeface="+mn-lt"/>
                <a:ea typeface="+mn-ea"/>
                <a:cs typeface="+mn-cs"/>
              </a:rPr>
              <a:t>1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535293" y="6417023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2505561" y="801773"/>
            <a:ext cx="72230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2800" dirty="0">
                <a:solidFill>
                  <a:schemeClr val="bg1">
                    <a:lumMod val="85000"/>
                  </a:schemeClr>
                </a:solidFill>
              </a:rPr>
              <a:t>No es captura de paquetes, es captura de tráfico</a:t>
            </a:r>
            <a:endParaRPr lang="es-PE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0411" y="563692"/>
            <a:ext cx="8011178" cy="5289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928405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5794" y="226421"/>
            <a:ext cx="651844" cy="510486"/>
          </a:xfrm>
        </p:spPr>
        <p:txBody>
          <a:bodyPr>
            <a:noAutofit/>
          </a:bodyPr>
          <a:lstStyle/>
          <a:p>
            <a:pPr algn="l"/>
            <a:r>
              <a:rPr lang="es-PE" sz="3600" dirty="0">
                <a:solidFill>
                  <a:srgbClr val="ECECEC"/>
                </a:solidFill>
                <a:latin typeface="+mn-lt"/>
                <a:ea typeface="+mn-ea"/>
                <a:cs typeface="+mn-cs"/>
              </a:rPr>
              <a:t>1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504113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2505561" y="801773"/>
            <a:ext cx="72230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2800" dirty="0">
                <a:solidFill>
                  <a:schemeClr val="bg1">
                    <a:lumMod val="85000"/>
                  </a:schemeClr>
                </a:solidFill>
              </a:rPr>
              <a:t>No es captura de paquetes, es captura de tráfico</a:t>
            </a:r>
            <a:endParaRPr lang="es-PE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3483" y="923107"/>
            <a:ext cx="8419217" cy="4884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33213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5794" y="226421"/>
            <a:ext cx="651844" cy="510486"/>
          </a:xfrm>
        </p:spPr>
        <p:txBody>
          <a:bodyPr>
            <a:noAutofit/>
          </a:bodyPr>
          <a:lstStyle/>
          <a:p>
            <a:pPr algn="l"/>
            <a:r>
              <a:rPr lang="es-PE" sz="3600" dirty="0">
                <a:solidFill>
                  <a:srgbClr val="ECECEC"/>
                </a:solidFill>
                <a:latin typeface="+mn-lt"/>
                <a:ea typeface="+mn-ea"/>
                <a:cs typeface="+mn-cs"/>
              </a:rPr>
              <a:t>1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/>
          <a:srcRect t="1" b="668"/>
          <a:stretch/>
        </p:blipFill>
        <p:spPr>
          <a:xfrm>
            <a:off x="1908027" y="1050164"/>
            <a:ext cx="8450792" cy="4149095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4998336" y="5495812"/>
            <a:ext cx="22701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Comando 04</a:t>
            </a:r>
            <a:endParaRPr lang="es-PE" sz="2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35049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82441" y="578229"/>
            <a:ext cx="9144000" cy="2387600"/>
          </a:xfrm>
        </p:spPr>
        <p:txBody>
          <a:bodyPr>
            <a:normAutofit/>
          </a:bodyPr>
          <a:lstStyle/>
          <a:p>
            <a:r>
              <a:rPr lang="es-ES" sz="4400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</a:rPr>
              <a:t>Kali Linux</a:t>
            </a:r>
            <a:endParaRPr lang="es-PE" sz="44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3999" y="6455079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4813181" y="1531135"/>
            <a:ext cx="28825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Comando</a:t>
            </a:r>
            <a:r>
              <a:rPr lang="es-ES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 05</a:t>
            </a:r>
            <a:endParaRPr lang="es-PE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1980514" y="4371241"/>
            <a:ext cx="85478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2400" b="1" dirty="0">
                <a:solidFill>
                  <a:srgbClr val="FF0000"/>
                </a:solidFill>
              </a:rPr>
              <a:t>aireplay-ng -0 0 -a </a:t>
            </a:r>
            <a:r>
              <a:rPr lang="es-ES" sz="2400" b="1" dirty="0">
                <a:solidFill>
                  <a:schemeClr val="bg2">
                    <a:lumMod val="75000"/>
                  </a:schemeClr>
                </a:solidFill>
              </a:rPr>
              <a:t>Mac Empresa </a:t>
            </a:r>
            <a:r>
              <a:rPr lang="es-ES" sz="2400" b="1" dirty="0">
                <a:solidFill>
                  <a:srgbClr val="FF0000"/>
                </a:solidFill>
              </a:rPr>
              <a:t>-c </a:t>
            </a:r>
            <a:r>
              <a:rPr lang="es-ES" sz="2400" b="1" dirty="0">
                <a:solidFill>
                  <a:schemeClr val="bg2">
                    <a:lumMod val="75000"/>
                  </a:schemeClr>
                </a:solidFill>
              </a:rPr>
              <a:t>Mac Victima </a:t>
            </a:r>
            <a:r>
              <a:rPr lang="es-ES" sz="2400" b="1" dirty="0">
                <a:solidFill>
                  <a:srgbClr val="FF0000"/>
                </a:solidFill>
              </a:rPr>
              <a:t>-x 150 wlan0mon</a:t>
            </a:r>
            <a:r>
              <a:rPr lang="es-ES" sz="24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br>
              <a:rPr lang="es-ES" sz="2400" b="1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s-ES" sz="2400" b="1" dirty="0">
                <a:solidFill>
                  <a:schemeClr val="bg2">
                    <a:lumMod val="75000"/>
                  </a:schemeClr>
                </a:solidFill>
              </a:rPr>
              <a:t>(solo a la victima)</a:t>
            </a:r>
            <a:endParaRPr lang="es-PE" sz="24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1503107" y="3280411"/>
            <a:ext cx="9185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400" b="1" dirty="0">
                <a:solidFill>
                  <a:srgbClr val="FF0000"/>
                </a:solidFill>
              </a:rPr>
              <a:t>aireplay-ng -0 0 -a </a:t>
            </a:r>
            <a:r>
              <a:rPr lang="es-ES" sz="2400" b="1" dirty="0">
                <a:solidFill>
                  <a:schemeClr val="bg2">
                    <a:lumMod val="75000"/>
                  </a:schemeClr>
                </a:solidFill>
              </a:rPr>
              <a:t>Mac Empresa </a:t>
            </a:r>
            <a:r>
              <a:rPr lang="es-ES" sz="2400" b="1" dirty="0">
                <a:solidFill>
                  <a:srgbClr val="FF0000"/>
                </a:solidFill>
              </a:rPr>
              <a:t>-x 150 wlan0mon </a:t>
            </a:r>
            <a:r>
              <a:rPr lang="es-ES" sz="2400" b="1" dirty="0">
                <a:solidFill>
                  <a:schemeClr val="bg2">
                    <a:lumMod val="75000"/>
                  </a:schemeClr>
                </a:solidFill>
              </a:rPr>
              <a:t>(tumbar toda la red)</a:t>
            </a:r>
            <a:endParaRPr lang="es-PE" sz="24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5594645" y="3863280"/>
            <a:ext cx="13195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400" b="1" dirty="0">
                <a:solidFill>
                  <a:srgbClr val="FF0000"/>
                </a:solidFill>
              </a:rPr>
              <a:t>Opcional</a:t>
            </a:r>
            <a:endParaRPr lang="es-PE" sz="2400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11222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1146128"/>
            <a:ext cx="9144000" cy="2387600"/>
          </a:xfrm>
        </p:spPr>
        <p:txBody>
          <a:bodyPr>
            <a:normAutofit/>
          </a:bodyPr>
          <a:lstStyle/>
          <a:p>
            <a:r>
              <a:rPr lang="es-ES" sz="4800" b="1" dirty="0">
                <a:solidFill>
                  <a:srgbClr val="FF0000"/>
                </a:solidFill>
                <a:latin typeface="Arial Black" panose="020B0A04020102020204" pitchFamily="34" charset="0"/>
              </a:rPr>
              <a:t>NIVEL 5</a:t>
            </a:r>
            <a:endParaRPr lang="es-PE" sz="4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Subtítulo 2"/>
          <p:cNvSpPr txBox="1">
            <a:spLocks/>
          </p:cNvSpPr>
          <p:nvPr/>
        </p:nvSpPr>
        <p:spPr>
          <a:xfrm>
            <a:off x="1631092" y="361210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3200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</a:rPr>
              <a:t>Hacking Wep, Wpa, Wpa2</a:t>
            </a:r>
            <a:endParaRPr lang="es-PE" sz="3200" b="1" dirty="0">
              <a:solidFill>
                <a:schemeClr val="bg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34319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1146128"/>
            <a:ext cx="9144000" cy="2387600"/>
          </a:xfrm>
        </p:spPr>
        <p:txBody>
          <a:bodyPr>
            <a:normAutofit/>
          </a:bodyPr>
          <a:lstStyle/>
          <a:p>
            <a:r>
              <a:rPr lang="es-ES" sz="4800" b="1" dirty="0">
                <a:solidFill>
                  <a:srgbClr val="FF0000"/>
                </a:solidFill>
                <a:latin typeface="Arial Black" panose="020B0A04020102020204" pitchFamily="34" charset="0"/>
              </a:rPr>
              <a:t>Hacking Opn</a:t>
            </a:r>
            <a:endParaRPr lang="es-PE" sz="4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Subtítulo 2"/>
          <p:cNvSpPr txBox="1">
            <a:spLocks/>
          </p:cNvSpPr>
          <p:nvPr/>
        </p:nvSpPr>
        <p:spPr>
          <a:xfrm>
            <a:off x="1631092" y="361210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4000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</a:rPr>
              <a:t>Windows</a:t>
            </a:r>
            <a:endParaRPr lang="es-PE" sz="4000" b="1" dirty="0">
              <a:solidFill>
                <a:schemeClr val="bg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07579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1146128"/>
            <a:ext cx="9144000" cy="2387600"/>
          </a:xfrm>
        </p:spPr>
        <p:txBody>
          <a:bodyPr>
            <a:normAutofit/>
          </a:bodyPr>
          <a:lstStyle/>
          <a:p>
            <a:r>
              <a:rPr lang="es-ES" sz="4800" b="1" dirty="0">
                <a:solidFill>
                  <a:srgbClr val="FF0000"/>
                </a:solidFill>
                <a:latin typeface="Arial Black" panose="020B0A04020102020204" pitchFamily="34" charset="0"/>
              </a:rPr>
              <a:t>Hacking Opn y Wep</a:t>
            </a:r>
            <a:endParaRPr lang="es-PE" sz="4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Subtítulo 2"/>
          <p:cNvSpPr txBox="1">
            <a:spLocks/>
          </p:cNvSpPr>
          <p:nvPr/>
        </p:nvSpPr>
        <p:spPr>
          <a:xfrm>
            <a:off x="1631092" y="361210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3600" b="1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</a:rPr>
              <a:t>Windows</a:t>
            </a:r>
          </a:p>
        </p:txBody>
      </p:sp>
    </p:spTree>
    <p:extLst>
      <p:ext uri="{BB962C8B-B14F-4D97-AF65-F5344CB8AC3E}">
        <p14:creationId xmlns:p14="http://schemas.microsoft.com/office/powerpoint/2010/main" val="166803261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" t="650" r="1" b="266"/>
          <a:stretch/>
        </p:blipFill>
        <p:spPr>
          <a:xfrm>
            <a:off x="2290231" y="778059"/>
            <a:ext cx="7173365" cy="53018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ángulo 9"/>
          <p:cNvSpPr/>
          <p:nvPr/>
        </p:nvSpPr>
        <p:spPr>
          <a:xfrm>
            <a:off x="5403790" y="6176494"/>
            <a:ext cx="13844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400" b="1" dirty="0">
                <a:solidFill>
                  <a:srgbClr val="FF0000"/>
                </a:solidFill>
              </a:rPr>
              <a:t>Windows</a:t>
            </a:r>
            <a:endParaRPr lang="es-PE" sz="2400" b="1" dirty="0">
              <a:solidFill>
                <a:srgbClr val="FF0000"/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2409485" y="234875"/>
            <a:ext cx="70541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2000" b="1" dirty="0">
                <a:solidFill>
                  <a:srgbClr val="FF0000"/>
                </a:solidFill>
              </a:rPr>
              <a:t>https://www.mediafire.com/file/xevjz896xlu1xn7/WWAPRO.rar</a:t>
            </a:r>
          </a:p>
        </p:txBody>
      </p:sp>
    </p:spTree>
    <p:extLst>
      <p:ext uri="{BB962C8B-B14F-4D97-AF65-F5344CB8AC3E}">
        <p14:creationId xmlns:p14="http://schemas.microsoft.com/office/powerpoint/2010/main" val="353725160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1146128"/>
            <a:ext cx="9144000" cy="2387600"/>
          </a:xfrm>
        </p:spPr>
        <p:txBody>
          <a:bodyPr>
            <a:normAutofit/>
          </a:bodyPr>
          <a:lstStyle/>
          <a:p>
            <a:r>
              <a:rPr lang="es-ES" sz="4800" b="1" dirty="0">
                <a:solidFill>
                  <a:srgbClr val="FF0000"/>
                </a:solidFill>
                <a:latin typeface="Arial Black" panose="020B0A04020102020204" pitchFamily="34" charset="0"/>
              </a:rPr>
              <a:t>Hacking Opn, Wep y Wpa2</a:t>
            </a:r>
            <a:endParaRPr lang="es-PE" sz="4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Subtítulo 2"/>
          <p:cNvSpPr txBox="1">
            <a:spLocks/>
          </p:cNvSpPr>
          <p:nvPr/>
        </p:nvSpPr>
        <p:spPr>
          <a:xfrm>
            <a:off x="1631092" y="361210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4000" b="1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</a:rPr>
              <a:t>Kali Linux</a:t>
            </a:r>
          </a:p>
        </p:txBody>
      </p:sp>
    </p:spTree>
    <p:extLst>
      <p:ext uri="{BB962C8B-B14F-4D97-AF65-F5344CB8AC3E}">
        <p14:creationId xmlns:p14="http://schemas.microsoft.com/office/powerpoint/2010/main" val="324090470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5794" y="226421"/>
            <a:ext cx="651844" cy="510486"/>
          </a:xfrm>
        </p:spPr>
        <p:txBody>
          <a:bodyPr>
            <a:noAutofit/>
          </a:bodyPr>
          <a:lstStyle/>
          <a:p>
            <a:pPr algn="l"/>
            <a:r>
              <a:rPr lang="es-PE" sz="3600" dirty="0">
                <a:solidFill>
                  <a:srgbClr val="ECECEC"/>
                </a:solidFill>
                <a:latin typeface="+mn-lt"/>
                <a:ea typeface="+mn-ea"/>
                <a:cs typeface="+mn-cs"/>
              </a:rPr>
              <a:t>1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535293" y="6417023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2505561" y="801773"/>
            <a:ext cx="72230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2800" dirty="0">
                <a:solidFill>
                  <a:schemeClr val="bg1">
                    <a:lumMod val="85000"/>
                  </a:schemeClr>
                </a:solidFill>
              </a:rPr>
              <a:t>No es captura de paquetes, es captura de tráfico</a:t>
            </a:r>
            <a:endParaRPr lang="es-PE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1506" y="563692"/>
            <a:ext cx="8011178" cy="5289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9826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683425" y="965077"/>
            <a:ext cx="5053749" cy="501686"/>
          </a:xfrm>
        </p:spPr>
        <p:txBody>
          <a:bodyPr>
            <a:noAutofit/>
          </a:bodyPr>
          <a:lstStyle/>
          <a:p>
            <a:r>
              <a:rPr lang="es-ES" sz="4800" b="1" dirty="0">
                <a:solidFill>
                  <a:srgbClr val="FF0000"/>
                </a:solidFill>
              </a:rPr>
              <a:t>Conexión Exitosa</a:t>
            </a:r>
            <a:endParaRPr lang="es-PE" sz="4800" b="1" dirty="0">
              <a:solidFill>
                <a:srgbClr val="FF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8300" y="6472482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115" y="6356807"/>
            <a:ext cx="1586555" cy="436784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9186491" y="2407142"/>
            <a:ext cx="372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-1</a:t>
            </a:r>
            <a:endParaRPr lang="es-PE" dirty="0"/>
          </a:p>
        </p:txBody>
      </p:sp>
      <p:sp>
        <p:nvSpPr>
          <p:cNvPr id="11" name="Rectángulo 10"/>
          <p:cNvSpPr/>
          <p:nvPr/>
        </p:nvSpPr>
        <p:spPr>
          <a:xfrm>
            <a:off x="6913386" y="4315764"/>
            <a:ext cx="489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-83</a:t>
            </a:r>
            <a:endParaRPr lang="es-PE" dirty="0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07485">
            <a:off x="7052470" y="2943364"/>
            <a:ext cx="1917850" cy="307147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622" y="2591808"/>
            <a:ext cx="1969978" cy="1969978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7812782" y="4557306"/>
            <a:ext cx="13737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dirty="0">
                <a:solidFill>
                  <a:schemeClr val="bg1"/>
                </a:solidFill>
              </a:rPr>
              <a:t>Redes de Casa</a:t>
            </a:r>
            <a:endParaRPr lang="es-PE" sz="1600" dirty="0">
              <a:solidFill>
                <a:schemeClr val="bg1"/>
              </a:solidFill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396" y="2823269"/>
            <a:ext cx="2644162" cy="2498734"/>
          </a:xfrm>
          <a:prstGeom prst="rect">
            <a:avLst/>
          </a:prstGeom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3567111" y="1672790"/>
            <a:ext cx="5286375" cy="8515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300" b="1" dirty="0">
                <a:solidFill>
                  <a:schemeClr val="bg1">
                    <a:lumMod val="85000"/>
                  </a:schemeClr>
                </a:solidFill>
              </a:rPr>
              <a:t>TP-Link 7200ND</a:t>
            </a:r>
            <a:endParaRPr lang="es-PE" sz="2300" b="1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97203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5794" y="226421"/>
            <a:ext cx="651844" cy="510486"/>
          </a:xfrm>
        </p:spPr>
        <p:txBody>
          <a:bodyPr>
            <a:noAutofit/>
          </a:bodyPr>
          <a:lstStyle/>
          <a:p>
            <a:pPr algn="l"/>
            <a:r>
              <a:rPr lang="es-PE" sz="3600" dirty="0">
                <a:solidFill>
                  <a:srgbClr val="ECECEC"/>
                </a:solidFill>
                <a:latin typeface="+mn-lt"/>
                <a:ea typeface="+mn-ea"/>
                <a:cs typeface="+mn-cs"/>
              </a:rPr>
              <a:t>1</a:t>
            </a:r>
          </a:p>
        </p:txBody>
      </p:sp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1631092" y="6417023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2505561" y="801773"/>
            <a:ext cx="72230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2800" dirty="0">
                <a:solidFill>
                  <a:schemeClr val="bg1">
                    <a:lumMod val="85000"/>
                  </a:schemeClr>
                </a:solidFill>
              </a:rPr>
              <a:t>No es captura de paquetes, es captura de tráfico</a:t>
            </a:r>
            <a:endParaRPr lang="es-PE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3483" y="914398"/>
            <a:ext cx="8419217" cy="4884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321614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5794" y="226421"/>
            <a:ext cx="651844" cy="510486"/>
          </a:xfrm>
        </p:spPr>
        <p:txBody>
          <a:bodyPr>
            <a:noAutofit/>
          </a:bodyPr>
          <a:lstStyle/>
          <a:p>
            <a:pPr algn="l"/>
            <a:r>
              <a:rPr lang="es-PE" sz="3600" dirty="0">
                <a:solidFill>
                  <a:srgbClr val="ECECEC"/>
                </a:solidFill>
                <a:latin typeface="+mn-lt"/>
                <a:ea typeface="+mn-ea"/>
                <a:cs typeface="+mn-cs"/>
              </a:rPr>
              <a:t>1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/>
          <a:srcRect t="1" b="668"/>
          <a:stretch/>
        </p:blipFill>
        <p:spPr>
          <a:xfrm>
            <a:off x="1908026" y="1024038"/>
            <a:ext cx="8450792" cy="4149095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4998336" y="5478395"/>
            <a:ext cx="22701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Comando 04</a:t>
            </a:r>
            <a:endParaRPr lang="es-PE" sz="2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43181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5794" y="226421"/>
            <a:ext cx="651844" cy="510486"/>
          </a:xfrm>
        </p:spPr>
        <p:txBody>
          <a:bodyPr>
            <a:noAutofit/>
          </a:bodyPr>
          <a:lstStyle/>
          <a:p>
            <a:pPr algn="l"/>
            <a:r>
              <a:rPr lang="es-PE" sz="3600" dirty="0">
                <a:solidFill>
                  <a:srgbClr val="ECECEC"/>
                </a:solidFill>
                <a:latin typeface="+mn-lt"/>
                <a:ea typeface="+mn-ea"/>
                <a:cs typeface="+mn-cs"/>
              </a:rPr>
              <a:t>1</a:t>
            </a:r>
          </a:p>
        </p:txBody>
      </p:sp>
      <p:pic>
        <p:nvPicPr>
          <p:cNvPr id="1028" name="Picture 4" descr="http://www.wifislax.com/wp-content/uploads/2013/02/logowifislax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499" y="1456507"/>
            <a:ext cx="9525000" cy="2743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ángulo 7"/>
          <p:cNvSpPr/>
          <p:nvPr/>
        </p:nvSpPr>
        <p:spPr>
          <a:xfrm>
            <a:off x="263055" y="4834174"/>
            <a:ext cx="116658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800" b="1" dirty="0">
                <a:solidFill>
                  <a:srgbClr val="00B05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http://www.mediafire.com/file/x4jz62y58h1zuef/wifislax64-2.0-final.iso/file</a:t>
            </a:r>
            <a:endParaRPr lang="es-PE" sz="2800" b="1" dirty="0">
              <a:solidFill>
                <a:srgbClr val="00B050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4870503" y="4364866"/>
            <a:ext cx="24509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400" b="1" dirty="0">
                <a:solidFill>
                  <a:schemeClr val="bg1">
                    <a:lumMod val="75000"/>
                  </a:schemeClr>
                </a:solidFill>
              </a:rPr>
              <a:t>Versión de 64bits</a:t>
            </a:r>
            <a:endParaRPr lang="es-PE" sz="2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02957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1092" y="1146128"/>
            <a:ext cx="9144000" cy="2387600"/>
          </a:xfrm>
        </p:spPr>
        <p:txBody>
          <a:bodyPr>
            <a:normAutofit/>
          </a:bodyPr>
          <a:lstStyle/>
          <a:p>
            <a:r>
              <a:rPr lang="es-ES" sz="4800" b="1" dirty="0">
                <a:solidFill>
                  <a:srgbClr val="FF0000"/>
                </a:solidFill>
                <a:latin typeface="Arial Black" panose="020B0A04020102020204" pitchFamily="34" charset="0"/>
              </a:rPr>
              <a:t>NIVEL 6</a:t>
            </a:r>
            <a:endParaRPr lang="es-PE" sz="4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1092" y="6460568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Subtítulo 2"/>
          <p:cNvSpPr txBox="1">
            <a:spLocks/>
          </p:cNvSpPr>
          <p:nvPr/>
        </p:nvSpPr>
        <p:spPr>
          <a:xfrm>
            <a:off x="1631092" y="361210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Fluxion Modificado </a:t>
            </a:r>
            <a:r>
              <a:rPr lang="es-PE" sz="3200" dirty="0">
                <a:solidFill>
                  <a:srgbClr val="FF0000"/>
                </a:solidFill>
                <a:latin typeface="Arial Black" panose="020B0A04020102020204" pitchFamily="34" charset="0"/>
              </a:rPr>
              <a:t>WPA2</a:t>
            </a:r>
            <a:endParaRPr lang="es-PE" sz="3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49722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5794" y="226421"/>
            <a:ext cx="651844" cy="510486"/>
          </a:xfrm>
        </p:spPr>
        <p:txBody>
          <a:bodyPr>
            <a:noAutofit/>
          </a:bodyPr>
          <a:lstStyle/>
          <a:p>
            <a:pPr algn="l"/>
            <a:r>
              <a:rPr lang="es-PE" sz="3600" dirty="0">
                <a:solidFill>
                  <a:srgbClr val="ECECEC"/>
                </a:solidFill>
                <a:latin typeface="+mn-lt"/>
                <a:ea typeface="+mn-ea"/>
                <a:cs typeface="+mn-cs"/>
              </a:rPr>
              <a:t>1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1542954" y="5478395"/>
            <a:ext cx="88652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400" b="1" dirty="0">
                <a:solidFill>
                  <a:srgbClr val="FF0000"/>
                </a:solidFill>
              </a:rPr>
              <a:t>http://www.mediafire.com/file/l8jgspg9r16tt79/Fluxion_master.zip</a:t>
            </a:r>
            <a:endParaRPr lang="es-PE" sz="24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s://img.wonderhowto.com/img/33/88/63622009709098/0/hack-wi-fi-capturing-wpa-passwords-by-targeting-users-with-fluxion-attack.w145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388" y="1427355"/>
            <a:ext cx="8792813" cy="3336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ángulo 5"/>
          <p:cNvSpPr/>
          <p:nvPr/>
        </p:nvSpPr>
        <p:spPr>
          <a:xfrm>
            <a:off x="2541052" y="481664"/>
            <a:ext cx="71098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400" b="1" dirty="0">
                <a:solidFill>
                  <a:schemeClr val="bg1">
                    <a:lumMod val="75000"/>
                  </a:schemeClr>
                </a:solidFill>
              </a:rPr>
              <a:t>Fluxion Modificado y funciona a la perfección </a:t>
            </a:r>
            <a:r>
              <a:rPr lang="es-ES" sz="2400" b="1" i="1" dirty="0">
                <a:solidFill>
                  <a:srgbClr val="7030A0"/>
                </a:solidFill>
              </a:rPr>
              <a:t>(Es otro)</a:t>
            </a:r>
            <a:endParaRPr lang="es-PE" sz="24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691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683425" y="965077"/>
            <a:ext cx="5053749" cy="501686"/>
          </a:xfrm>
        </p:spPr>
        <p:txBody>
          <a:bodyPr>
            <a:noAutofit/>
          </a:bodyPr>
          <a:lstStyle/>
          <a:p>
            <a:r>
              <a:rPr lang="es-ES" sz="4800" b="1" dirty="0">
                <a:solidFill>
                  <a:srgbClr val="FF0000"/>
                </a:solidFill>
              </a:rPr>
              <a:t>Conexión Exitosa</a:t>
            </a:r>
            <a:endParaRPr lang="es-PE" sz="4800" b="1" dirty="0">
              <a:solidFill>
                <a:srgbClr val="FF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38300" y="6472482"/>
            <a:ext cx="9144000" cy="1655762"/>
          </a:xfrm>
        </p:spPr>
        <p:txBody>
          <a:bodyPr>
            <a:normAutofit/>
          </a:bodyPr>
          <a:lstStyle/>
          <a:p>
            <a:r>
              <a:rPr lang="es-ES" sz="1800" dirty="0">
                <a:solidFill>
                  <a:schemeClr val="bg1">
                    <a:lumMod val="85000"/>
                  </a:schemeClr>
                </a:solidFill>
              </a:rPr>
              <a:t>www.treeknow.com</a:t>
            </a:r>
            <a:endParaRPr lang="es-PE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115" y="6356807"/>
            <a:ext cx="1586555" cy="436784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9186491" y="2407142"/>
            <a:ext cx="372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-1</a:t>
            </a:r>
            <a:endParaRPr lang="es-PE" dirty="0"/>
          </a:p>
        </p:txBody>
      </p:sp>
      <p:sp>
        <p:nvSpPr>
          <p:cNvPr id="11" name="Rectángulo 10"/>
          <p:cNvSpPr/>
          <p:nvPr/>
        </p:nvSpPr>
        <p:spPr>
          <a:xfrm>
            <a:off x="6913386" y="4315764"/>
            <a:ext cx="489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-75</a:t>
            </a:r>
            <a:endParaRPr lang="es-PE" dirty="0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07485">
            <a:off x="7052470" y="2943364"/>
            <a:ext cx="1917850" cy="307147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7812782" y="4557306"/>
            <a:ext cx="11669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dirty="0">
                <a:solidFill>
                  <a:schemeClr val="bg1"/>
                </a:solidFill>
              </a:rPr>
              <a:t>Redes WISP</a:t>
            </a:r>
            <a:endParaRPr lang="es-PE" sz="1600" dirty="0">
              <a:solidFill>
                <a:schemeClr val="bg1"/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6913386" y="4642910"/>
            <a:ext cx="489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-68</a:t>
            </a:r>
            <a:endParaRPr lang="es-PE" dirty="0"/>
          </a:p>
        </p:txBody>
      </p:sp>
      <p:sp>
        <p:nvSpPr>
          <p:cNvPr id="16" name="Rectángulo 15"/>
          <p:cNvSpPr/>
          <p:nvPr/>
        </p:nvSpPr>
        <p:spPr>
          <a:xfrm>
            <a:off x="6913386" y="5012242"/>
            <a:ext cx="489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-59</a:t>
            </a:r>
            <a:endParaRPr lang="es-PE" dirty="0"/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396" y="2823269"/>
            <a:ext cx="2644162" cy="2498734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1208" y="2818796"/>
            <a:ext cx="1709544" cy="1709544"/>
          </a:xfrm>
          <a:prstGeom prst="rect">
            <a:avLst/>
          </a:prstGeom>
        </p:spPr>
      </p:pic>
      <p:sp>
        <p:nvSpPr>
          <p:cNvPr id="15" name="Título 1"/>
          <p:cNvSpPr txBox="1">
            <a:spLocks/>
          </p:cNvSpPr>
          <p:nvPr/>
        </p:nvSpPr>
        <p:spPr>
          <a:xfrm>
            <a:off x="3567111" y="1672790"/>
            <a:ext cx="5286375" cy="8515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300" b="1" dirty="0">
                <a:solidFill>
                  <a:schemeClr val="bg1">
                    <a:lumMod val="85000"/>
                  </a:schemeClr>
                </a:solidFill>
              </a:rPr>
              <a:t>TP-Link 7200ND</a:t>
            </a:r>
            <a:endParaRPr lang="es-PE" sz="2300" b="1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4635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15474</TotalTime>
  <Words>1933</Words>
  <Application>Microsoft Office PowerPoint</Application>
  <PresentationFormat>Panorámica</PresentationFormat>
  <Paragraphs>488</Paragraphs>
  <Slides>84</Slides>
  <Notes>22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84</vt:i4>
      </vt:variant>
    </vt:vector>
  </HeadingPairs>
  <TitlesOfParts>
    <vt:vector size="89" baseType="lpstr">
      <vt:lpstr>Arial</vt:lpstr>
      <vt:lpstr>Arial Black</vt:lpstr>
      <vt:lpstr>Calibri</vt:lpstr>
      <vt:lpstr>Calibri Light</vt:lpstr>
      <vt:lpstr>Tema de Office</vt:lpstr>
      <vt:lpstr>HACKING WIFI PROFESIONAL</vt:lpstr>
      <vt:lpstr>NIVEL 0</vt:lpstr>
      <vt:lpstr>Presentación de PowerPoint</vt:lpstr>
      <vt:lpstr>Presentación de PowerPoint</vt:lpstr>
      <vt:lpstr>Presentación de PowerPoint</vt:lpstr>
      <vt:lpstr>Conexión Exitosa</vt:lpstr>
      <vt:lpstr>Conexión Exitosa</vt:lpstr>
      <vt:lpstr>Conexión Exitosa</vt:lpstr>
      <vt:lpstr>Conexión Exitosa</vt:lpstr>
      <vt:lpstr>Presentación de PowerPoint</vt:lpstr>
      <vt:lpstr>Presentación de PowerPoint</vt:lpstr>
      <vt:lpstr>Presentación de PowerPoint</vt:lpstr>
      <vt:lpstr>Presentación de PowerPoint</vt:lpstr>
      <vt:lpstr>NIVEL 1</vt:lpstr>
      <vt:lpstr>IDENTIFICAR REDES </vt:lpstr>
      <vt:lpstr>ESSID</vt:lpstr>
      <vt:lpstr>MAC ADDRESS</vt:lpstr>
      <vt:lpstr>CHANNEL</vt:lpstr>
      <vt:lpstr>POWER</vt:lpstr>
      <vt:lpstr>MAX RATE</vt:lpstr>
      <vt:lpstr>Presentación de PowerPoint</vt:lpstr>
      <vt:lpstr>IDENTIFICAR REDES </vt:lpstr>
      <vt:lpstr>ESSID</vt:lpstr>
      <vt:lpstr>MAC ADDRESS</vt:lpstr>
      <vt:lpstr>CHANNEL</vt:lpstr>
      <vt:lpstr>POWER</vt:lpstr>
      <vt:lpstr>MAX RATE</vt:lpstr>
      <vt:lpstr>Presentación de PowerPoint</vt:lpstr>
      <vt:lpstr>IDENTIFICAR REDES </vt:lpstr>
      <vt:lpstr>ESSID</vt:lpstr>
      <vt:lpstr>MAC ADDRESS</vt:lpstr>
      <vt:lpstr>CHANNEL</vt:lpstr>
      <vt:lpstr>POWER</vt:lpstr>
      <vt:lpstr>MAX RATE</vt:lpstr>
      <vt:lpstr>Presentación de PowerPoint</vt:lpstr>
      <vt:lpstr>linSSID</vt:lpstr>
      <vt:lpstr>Debugging</vt:lpstr>
      <vt:lpstr>Presentación de PowerPoint</vt:lpstr>
      <vt:lpstr>REQUERIMIENTOS</vt:lpstr>
      <vt:lpstr>TP-LINK WA701ND</vt:lpstr>
      <vt:lpstr>Alcance</vt:lpstr>
      <vt:lpstr>Alcance</vt:lpstr>
      <vt:lpstr>Presentación de PowerPoint</vt:lpstr>
      <vt:lpstr>Presentación de PowerPoint</vt:lpstr>
      <vt:lpstr>Presentación de PowerPoint</vt:lpstr>
      <vt:lpstr>Presentación de PowerPoint</vt:lpstr>
      <vt:lpstr>REQUERIMIENTOS</vt:lpstr>
      <vt:lpstr>¿Cómo comparte?</vt:lpstr>
      <vt:lpstr>Compartir</vt:lpstr>
      <vt:lpstr>NIVEL 3</vt:lpstr>
      <vt:lpstr>OBSERVACIÓN</vt:lpstr>
      <vt:lpstr>REBUILD WISP</vt:lpstr>
      <vt:lpstr>LÓGICA</vt:lpstr>
      <vt:lpstr>CLIENTE WISP</vt:lpstr>
      <vt:lpstr>CLIENTES TP-LINK</vt:lpstr>
      <vt:lpstr>CLIENTE WISP</vt:lpstr>
      <vt:lpstr>¿Qué modem usan?</vt:lpstr>
      <vt:lpstr>EMISORES WISP</vt:lpstr>
      <vt:lpstr>Presentación de PowerPoint</vt:lpstr>
      <vt:lpstr>3</vt:lpstr>
      <vt:lpstr>SERVIDORES WISP</vt:lpstr>
      <vt:lpstr>SEGURIDAD WISP</vt:lpstr>
      <vt:lpstr>SEGURIDAD WISP</vt:lpstr>
      <vt:lpstr>APAGO Y PRENDO</vt:lpstr>
      <vt:lpstr>NIVEL 4</vt:lpstr>
      <vt:lpstr>Denial Off Service</vt:lpstr>
      <vt:lpstr>Presentación de PowerPoint</vt:lpstr>
      <vt:lpstr>WINDOWS</vt:lpstr>
      <vt:lpstr>Presentación de PowerPoint</vt:lpstr>
      <vt:lpstr>1</vt:lpstr>
      <vt:lpstr>1</vt:lpstr>
      <vt:lpstr>1</vt:lpstr>
      <vt:lpstr>Kali Linux</vt:lpstr>
      <vt:lpstr>NIVEL 5</vt:lpstr>
      <vt:lpstr>Hacking Opn</vt:lpstr>
      <vt:lpstr>Hacking Opn y Wep</vt:lpstr>
      <vt:lpstr>Presentación de PowerPoint</vt:lpstr>
      <vt:lpstr>Hacking Opn, Wep y Wpa2</vt:lpstr>
      <vt:lpstr>1</vt:lpstr>
      <vt:lpstr>1</vt:lpstr>
      <vt:lpstr>1</vt:lpstr>
      <vt:lpstr>1</vt:lpstr>
      <vt:lpstr>NIVEL 6</vt:lpstr>
      <vt:lpstr>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Daniel Martinez</dc:creator>
  <cp:lastModifiedBy>Daniel Martinez</cp:lastModifiedBy>
  <cp:revision>550</cp:revision>
  <dcterms:created xsi:type="dcterms:W3CDTF">2016-02-15T19:10:21Z</dcterms:created>
  <dcterms:modified xsi:type="dcterms:W3CDTF">2020-05-30T19:31:30Z</dcterms:modified>
</cp:coreProperties>
</file>